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9" r:id="rId4"/>
    <p:sldId id="260" r:id="rId5"/>
    <p:sldId id="261" r:id="rId6"/>
    <p:sldId id="266" r:id="rId7"/>
    <p:sldId id="262" r:id="rId8"/>
    <p:sldId id="267" r:id="rId9"/>
    <p:sldId id="263" r:id="rId10"/>
    <p:sldId id="268" r:id="rId11"/>
    <p:sldId id="264"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J Milan" initials="DJM" lastIdx="6" clrIdx="0">
    <p:extLst>
      <p:ext uri="{19B8F6BF-5375-455C-9EA6-DF929625EA0E}">
        <p15:presenceInfo xmlns:p15="http://schemas.microsoft.com/office/powerpoint/2012/main" userId="S::d.milan@hull.ac.uk::bf35ba31-b4a4-4b40-964e-b9bc0ab7ce51" providerId="AD"/>
      </p:ext>
    </p:extLst>
  </p:cmAuthor>
  <p:cmAuthor id="2" name="JOSHUA WOLSTENHOLME" initials="JW" lastIdx="1" clrIdx="1">
    <p:extLst>
      <p:ext uri="{19B8F6BF-5375-455C-9EA6-DF929625EA0E}">
        <p15:presenceInfo xmlns:p15="http://schemas.microsoft.com/office/powerpoint/2012/main" userId="S::j.wolstenholme-2018@hull.ac.uk::bddb61e9-38e7-4f16-b5b4-425edc56dc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12" autoAdjust="0"/>
    <p:restoredTop sz="94728"/>
  </p:normalViewPr>
  <p:slideViewPr>
    <p:cSldViewPr snapToGrid="0">
      <p:cViewPr varScale="1">
        <p:scale>
          <a:sx n="102" d="100"/>
          <a:sy n="102" d="100"/>
        </p:scale>
        <p:origin x="5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7CADB-F4CE-47F2-815E-7E92FBCD90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FB96B1-B85E-4CBE-AB81-2A1E3B2F2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4D1E67D-6A82-4C4D-BEB1-027E9041C77F}"/>
              </a:ext>
            </a:extLst>
          </p:cNvPr>
          <p:cNvSpPr>
            <a:spLocks noGrp="1"/>
          </p:cNvSpPr>
          <p:nvPr>
            <p:ph type="dt" sz="half" idx="10"/>
          </p:nvPr>
        </p:nvSpPr>
        <p:spPr/>
        <p:txBody>
          <a:bodyPr/>
          <a:lstStyle/>
          <a:p>
            <a:fld id="{18A8FB02-04BD-4003-B303-4F009BB4B0A7}" type="datetimeFigureOut">
              <a:rPr lang="en-GB" smtClean="0"/>
              <a:t>27/04/2021</a:t>
            </a:fld>
            <a:endParaRPr lang="en-GB"/>
          </a:p>
        </p:txBody>
      </p:sp>
      <p:sp>
        <p:nvSpPr>
          <p:cNvPr id="5" name="Footer Placeholder 4">
            <a:extLst>
              <a:ext uri="{FF2B5EF4-FFF2-40B4-BE49-F238E27FC236}">
                <a16:creationId xmlns:a16="http://schemas.microsoft.com/office/drawing/2014/main" id="{25B78F34-4CD6-4239-B4A7-6D17C9FAFC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E2DB2D-4A47-43DF-97F3-8ED6D09B0E8D}"/>
              </a:ext>
            </a:extLst>
          </p:cNvPr>
          <p:cNvSpPr>
            <a:spLocks noGrp="1"/>
          </p:cNvSpPr>
          <p:nvPr>
            <p:ph type="sldNum" sz="quarter" idx="12"/>
          </p:nvPr>
        </p:nvSpPr>
        <p:spPr/>
        <p:txBody>
          <a:bodyPr/>
          <a:lstStyle/>
          <a:p>
            <a:fld id="{C5D972BF-FAF1-4D03-BD1E-951F23FEB9AB}" type="slidenum">
              <a:rPr lang="en-GB" smtClean="0"/>
              <a:t>‹#›</a:t>
            </a:fld>
            <a:endParaRPr lang="en-GB"/>
          </a:p>
        </p:txBody>
      </p:sp>
    </p:spTree>
    <p:extLst>
      <p:ext uri="{BB962C8B-B14F-4D97-AF65-F5344CB8AC3E}">
        <p14:creationId xmlns:p14="http://schemas.microsoft.com/office/powerpoint/2010/main" val="3720440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39A74-4355-46B9-9D79-7C805D72120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8D45DB-447A-40B0-9A72-865B3B82BF6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BEA69B-2B82-4B99-953F-18E0A3E5E7D1}"/>
              </a:ext>
            </a:extLst>
          </p:cNvPr>
          <p:cNvSpPr>
            <a:spLocks noGrp="1"/>
          </p:cNvSpPr>
          <p:nvPr>
            <p:ph type="dt" sz="half" idx="10"/>
          </p:nvPr>
        </p:nvSpPr>
        <p:spPr/>
        <p:txBody>
          <a:bodyPr/>
          <a:lstStyle/>
          <a:p>
            <a:fld id="{18A8FB02-04BD-4003-B303-4F009BB4B0A7}" type="datetimeFigureOut">
              <a:rPr lang="en-GB" smtClean="0"/>
              <a:t>27/04/2021</a:t>
            </a:fld>
            <a:endParaRPr lang="en-GB"/>
          </a:p>
        </p:txBody>
      </p:sp>
      <p:sp>
        <p:nvSpPr>
          <p:cNvPr id="5" name="Footer Placeholder 4">
            <a:extLst>
              <a:ext uri="{FF2B5EF4-FFF2-40B4-BE49-F238E27FC236}">
                <a16:creationId xmlns:a16="http://schemas.microsoft.com/office/drawing/2014/main" id="{3353BD0A-D65E-4318-8C52-E6ECF1BAFD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27303A-8A77-4D5A-80BF-9986BC173B22}"/>
              </a:ext>
            </a:extLst>
          </p:cNvPr>
          <p:cNvSpPr>
            <a:spLocks noGrp="1"/>
          </p:cNvSpPr>
          <p:nvPr>
            <p:ph type="sldNum" sz="quarter" idx="12"/>
          </p:nvPr>
        </p:nvSpPr>
        <p:spPr/>
        <p:txBody>
          <a:bodyPr/>
          <a:lstStyle/>
          <a:p>
            <a:fld id="{C5D972BF-FAF1-4D03-BD1E-951F23FEB9AB}" type="slidenum">
              <a:rPr lang="en-GB" smtClean="0"/>
              <a:t>‹#›</a:t>
            </a:fld>
            <a:endParaRPr lang="en-GB"/>
          </a:p>
        </p:txBody>
      </p:sp>
    </p:spTree>
    <p:extLst>
      <p:ext uri="{BB962C8B-B14F-4D97-AF65-F5344CB8AC3E}">
        <p14:creationId xmlns:p14="http://schemas.microsoft.com/office/powerpoint/2010/main" val="2806887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CF0C4-D789-48D1-BBA8-22CE2904AD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45F037-F5E5-408C-BA8A-D5B04DFC591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11C899-5836-4E2D-8636-EED19871154F}"/>
              </a:ext>
            </a:extLst>
          </p:cNvPr>
          <p:cNvSpPr>
            <a:spLocks noGrp="1"/>
          </p:cNvSpPr>
          <p:nvPr>
            <p:ph type="dt" sz="half" idx="10"/>
          </p:nvPr>
        </p:nvSpPr>
        <p:spPr/>
        <p:txBody>
          <a:bodyPr/>
          <a:lstStyle/>
          <a:p>
            <a:fld id="{18A8FB02-04BD-4003-B303-4F009BB4B0A7}" type="datetimeFigureOut">
              <a:rPr lang="en-GB" smtClean="0"/>
              <a:t>27/04/2021</a:t>
            </a:fld>
            <a:endParaRPr lang="en-GB"/>
          </a:p>
        </p:txBody>
      </p:sp>
      <p:sp>
        <p:nvSpPr>
          <p:cNvPr id="5" name="Footer Placeholder 4">
            <a:extLst>
              <a:ext uri="{FF2B5EF4-FFF2-40B4-BE49-F238E27FC236}">
                <a16:creationId xmlns:a16="http://schemas.microsoft.com/office/drawing/2014/main" id="{95B177E4-7964-4814-9F9A-C67711032B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FEAB84-118B-414F-8E89-671B7E988DBF}"/>
              </a:ext>
            </a:extLst>
          </p:cNvPr>
          <p:cNvSpPr>
            <a:spLocks noGrp="1"/>
          </p:cNvSpPr>
          <p:nvPr>
            <p:ph type="sldNum" sz="quarter" idx="12"/>
          </p:nvPr>
        </p:nvSpPr>
        <p:spPr/>
        <p:txBody>
          <a:bodyPr/>
          <a:lstStyle/>
          <a:p>
            <a:fld id="{C5D972BF-FAF1-4D03-BD1E-951F23FEB9AB}" type="slidenum">
              <a:rPr lang="en-GB" smtClean="0"/>
              <a:t>‹#›</a:t>
            </a:fld>
            <a:endParaRPr lang="en-GB"/>
          </a:p>
        </p:txBody>
      </p:sp>
    </p:spTree>
    <p:extLst>
      <p:ext uri="{BB962C8B-B14F-4D97-AF65-F5344CB8AC3E}">
        <p14:creationId xmlns:p14="http://schemas.microsoft.com/office/powerpoint/2010/main" val="1075660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CBF9D-0FA6-40F2-9BF4-B5CE026F0C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39F699-9423-494A-9798-7595693D885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2AD722-FF8C-4FD1-962C-0D3ED2898780}"/>
              </a:ext>
            </a:extLst>
          </p:cNvPr>
          <p:cNvSpPr>
            <a:spLocks noGrp="1"/>
          </p:cNvSpPr>
          <p:nvPr>
            <p:ph type="dt" sz="half" idx="10"/>
          </p:nvPr>
        </p:nvSpPr>
        <p:spPr/>
        <p:txBody>
          <a:bodyPr/>
          <a:lstStyle/>
          <a:p>
            <a:fld id="{18A8FB02-04BD-4003-B303-4F009BB4B0A7}" type="datetimeFigureOut">
              <a:rPr lang="en-GB" smtClean="0"/>
              <a:t>27/04/2021</a:t>
            </a:fld>
            <a:endParaRPr lang="en-GB"/>
          </a:p>
        </p:txBody>
      </p:sp>
      <p:sp>
        <p:nvSpPr>
          <p:cNvPr id="5" name="Footer Placeholder 4">
            <a:extLst>
              <a:ext uri="{FF2B5EF4-FFF2-40B4-BE49-F238E27FC236}">
                <a16:creationId xmlns:a16="http://schemas.microsoft.com/office/drawing/2014/main" id="{5AB677D9-CFE5-47F4-808E-6CEA11A0B3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BECC45-5AA2-4AF6-B254-AC4C2DA060E8}"/>
              </a:ext>
            </a:extLst>
          </p:cNvPr>
          <p:cNvSpPr>
            <a:spLocks noGrp="1"/>
          </p:cNvSpPr>
          <p:nvPr>
            <p:ph type="sldNum" sz="quarter" idx="12"/>
          </p:nvPr>
        </p:nvSpPr>
        <p:spPr/>
        <p:txBody>
          <a:bodyPr/>
          <a:lstStyle/>
          <a:p>
            <a:fld id="{C5D972BF-FAF1-4D03-BD1E-951F23FEB9AB}" type="slidenum">
              <a:rPr lang="en-GB" smtClean="0"/>
              <a:t>‹#›</a:t>
            </a:fld>
            <a:endParaRPr lang="en-GB"/>
          </a:p>
        </p:txBody>
      </p:sp>
    </p:spTree>
    <p:extLst>
      <p:ext uri="{BB962C8B-B14F-4D97-AF65-F5344CB8AC3E}">
        <p14:creationId xmlns:p14="http://schemas.microsoft.com/office/powerpoint/2010/main" val="1837770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BBA-336F-42FC-A258-475E9DF1B6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8BD232-981D-4E21-BB8E-E4A6686D83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2471A69-CA8D-409E-BB8D-3CE2CCDF457D}"/>
              </a:ext>
            </a:extLst>
          </p:cNvPr>
          <p:cNvSpPr>
            <a:spLocks noGrp="1"/>
          </p:cNvSpPr>
          <p:nvPr>
            <p:ph type="dt" sz="half" idx="10"/>
          </p:nvPr>
        </p:nvSpPr>
        <p:spPr/>
        <p:txBody>
          <a:bodyPr/>
          <a:lstStyle/>
          <a:p>
            <a:fld id="{18A8FB02-04BD-4003-B303-4F009BB4B0A7}" type="datetimeFigureOut">
              <a:rPr lang="en-GB" smtClean="0"/>
              <a:t>27/04/2021</a:t>
            </a:fld>
            <a:endParaRPr lang="en-GB"/>
          </a:p>
        </p:txBody>
      </p:sp>
      <p:sp>
        <p:nvSpPr>
          <p:cNvPr id="5" name="Footer Placeholder 4">
            <a:extLst>
              <a:ext uri="{FF2B5EF4-FFF2-40B4-BE49-F238E27FC236}">
                <a16:creationId xmlns:a16="http://schemas.microsoft.com/office/drawing/2014/main" id="{393DB4B0-C921-4C8F-83EC-4FD476CD57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15676F-9F63-42E4-BE04-BD70779EC111}"/>
              </a:ext>
            </a:extLst>
          </p:cNvPr>
          <p:cNvSpPr>
            <a:spLocks noGrp="1"/>
          </p:cNvSpPr>
          <p:nvPr>
            <p:ph type="sldNum" sz="quarter" idx="12"/>
          </p:nvPr>
        </p:nvSpPr>
        <p:spPr/>
        <p:txBody>
          <a:bodyPr/>
          <a:lstStyle/>
          <a:p>
            <a:fld id="{C5D972BF-FAF1-4D03-BD1E-951F23FEB9AB}" type="slidenum">
              <a:rPr lang="en-GB" smtClean="0"/>
              <a:t>‹#›</a:t>
            </a:fld>
            <a:endParaRPr lang="en-GB"/>
          </a:p>
        </p:txBody>
      </p:sp>
    </p:spTree>
    <p:extLst>
      <p:ext uri="{BB962C8B-B14F-4D97-AF65-F5344CB8AC3E}">
        <p14:creationId xmlns:p14="http://schemas.microsoft.com/office/powerpoint/2010/main" val="3473755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7FC-EF7F-4B61-AD80-5C0F5E29D9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779307-9716-42E1-A765-9C4EA27B76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E28F4A9-6279-4F7B-8C10-A34340374B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F3FDCC2-1CD7-438C-8D7D-32F26242E6F4}"/>
              </a:ext>
            </a:extLst>
          </p:cNvPr>
          <p:cNvSpPr>
            <a:spLocks noGrp="1"/>
          </p:cNvSpPr>
          <p:nvPr>
            <p:ph type="dt" sz="half" idx="10"/>
          </p:nvPr>
        </p:nvSpPr>
        <p:spPr/>
        <p:txBody>
          <a:bodyPr/>
          <a:lstStyle/>
          <a:p>
            <a:fld id="{18A8FB02-04BD-4003-B303-4F009BB4B0A7}" type="datetimeFigureOut">
              <a:rPr lang="en-GB" smtClean="0"/>
              <a:t>27/04/2021</a:t>
            </a:fld>
            <a:endParaRPr lang="en-GB"/>
          </a:p>
        </p:txBody>
      </p:sp>
      <p:sp>
        <p:nvSpPr>
          <p:cNvPr id="6" name="Footer Placeholder 5">
            <a:extLst>
              <a:ext uri="{FF2B5EF4-FFF2-40B4-BE49-F238E27FC236}">
                <a16:creationId xmlns:a16="http://schemas.microsoft.com/office/drawing/2014/main" id="{7E94CE4C-799E-4C26-8C9C-94786B3A4D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5397F9-0D1B-4EFD-8900-7493EF0F468B}"/>
              </a:ext>
            </a:extLst>
          </p:cNvPr>
          <p:cNvSpPr>
            <a:spLocks noGrp="1"/>
          </p:cNvSpPr>
          <p:nvPr>
            <p:ph type="sldNum" sz="quarter" idx="12"/>
          </p:nvPr>
        </p:nvSpPr>
        <p:spPr/>
        <p:txBody>
          <a:bodyPr/>
          <a:lstStyle/>
          <a:p>
            <a:fld id="{C5D972BF-FAF1-4D03-BD1E-951F23FEB9AB}" type="slidenum">
              <a:rPr lang="en-GB" smtClean="0"/>
              <a:t>‹#›</a:t>
            </a:fld>
            <a:endParaRPr lang="en-GB"/>
          </a:p>
        </p:txBody>
      </p:sp>
    </p:spTree>
    <p:extLst>
      <p:ext uri="{BB962C8B-B14F-4D97-AF65-F5344CB8AC3E}">
        <p14:creationId xmlns:p14="http://schemas.microsoft.com/office/powerpoint/2010/main" val="1502983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A21B-EDF1-433A-BFA1-8729DF8CCE3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687CB1-298F-4AE0-A28B-B2914FFFAA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D9CED1-5806-4ECD-A714-83A5D0BA37C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7163C6-7971-42A6-A646-F411FBC532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32B203-82C9-409D-B181-282D60E55E8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1B5121A-224E-45AE-A586-9E33BDFB1E21}"/>
              </a:ext>
            </a:extLst>
          </p:cNvPr>
          <p:cNvSpPr>
            <a:spLocks noGrp="1"/>
          </p:cNvSpPr>
          <p:nvPr>
            <p:ph type="dt" sz="half" idx="10"/>
          </p:nvPr>
        </p:nvSpPr>
        <p:spPr/>
        <p:txBody>
          <a:bodyPr/>
          <a:lstStyle/>
          <a:p>
            <a:fld id="{18A8FB02-04BD-4003-B303-4F009BB4B0A7}" type="datetimeFigureOut">
              <a:rPr lang="en-GB" smtClean="0"/>
              <a:t>27/04/2021</a:t>
            </a:fld>
            <a:endParaRPr lang="en-GB"/>
          </a:p>
        </p:txBody>
      </p:sp>
      <p:sp>
        <p:nvSpPr>
          <p:cNvPr id="8" name="Footer Placeholder 7">
            <a:extLst>
              <a:ext uri="{FF2B5EF4-FFF2-40B4-BE49-F238E27FC236}">
                <a16:creationId xmlns:a16="http://schemas.microsoft.com/office/drawing/2014/main" id="{C90031B5-6E49-4CE6-B252-FFB8E45D65F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1EA520-69A9-406D-A7AE-431B5B488534}"/>
              </a:ext>
            </a:extLst>
          </p:cNvPr>
          <p:cNvSpPr>
            <a:spLocks noGrp="1"/>
          </p:cNvSpPr>
          <p:nvPr>
            <p:ph type="sldNum" sz="quarter" idx="12"/>
          </p:nvPr>
        </p:nvSpPr>
        <p:spPr/>
        <p:txBody>
          <a:bodyPr/>
          <a:lstStyle/>
          <a:p>
            <a:fld id="{C5D972BF-FAF1-4D03-BD1E-951F23FEB9AB}" type="slidenum">
              <a:rPr lang="en-GB" smtClean="0"/>
              <a:t>‹#›</a:t>
            </a:fld>
            <a:endParaRPr lang="en-GB"/>
          </a:p>
        </p:txBody>
      </p:sp>
    </p:spTree>
    <p:extLst>
      <p:ext uri="{BB962C8B-B14F-4D97-AF65-F5344CB8AC3E}">
        <p14:creationId xmlns:p14="http://schemas.microsoft.com/office/powerpoint/2010/main" val="2540061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F9B6C-544F-414E-917D-6A15FECBDDE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BAD6B2D-AE3C-413E-993A-ED7E26430132}"/>
              </a:ext>
            </a:extLst>
          </p:cNvPr>
          <p:cNvSpPr>
            <a:spLocks noGrp="1"/>
          </p:cNvSpPr>
          <p:nvPr>
            <p:ph type="dt" sz="half" idx="10"/>
          </p:nvPr>
        </p:nvSpPr>
        <p:spPr/>
        <p:txBody>
          <a:bodyPr/>
          <a:lstStyle/>
          <a:p>
            <a:fld id="{18A8FB02-04BD-4003-B303-4F009BB4B0A7}" type="datetimeFigureOut">
              <a:rPr lang="en-GB" smtClean="0"/>
              <a:t>27/04/2021</a:t>
            </a:fld>
            <a:endParaRPr lang="en-GB"/>
          </a:p>
        </p:txBody>
      </p:sp>
      <p:sp>
        <p:nvSpPr>
          <p:cNvPr id="4" name="Footer Placeholder 3">
            <a:extLst>
              <a:ext uri="{FF2B5EF4-FFF2-40B4-BE49-F238E27FC236}">
                <a16:creationId xmlns:a16="http://schemas.microsoft.com/office/drawing/2014/main" id="{B3CAB883-57EF-47ED-A0A2-11DBCDDAD7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1D86553-BB5D-478B-95CF-8791646B66F6}"/>
              </a:ext>
            </a:extLst>
          </p:cNvPr>
          <p:cNvSpPr>
            <a:spLocks noGrp="1"/>
          </p:cNvSpPr>
          <p:nvPr>
            <p:ph type="sldNum" sz="quarter" idx="12"/>
          </p:nvPr>
        </p:nvSpPr>
        <p:spPr/>
        <p:txBody>
          <a:bodyPr/>
          <a:lstStyle/>
          <a:p>
            <a:fld id="{C5D972BF-FAF1-4D03-BD1E-951F23FEB9AB}" type="slidenum">
              <a:rPr lang="en-GB" smtClean="0"/>
              <a:t>‹#›</a:t>
            </a:fld>
            <a:endParaRPr lang="en-GB"/>
          </a:p>
        </p:txBody>
      </p:sp>
    </p:spTree>
    <p:extLst>
      <p:ext uri="{BB962C8B-B14F-4D97-AF65-F5344CB8AC3E}">
        <p14:creationId xmlns:p14="http://schemas.microsoft.com/office/powerpoint/2010/main" val="400164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E5520-0A05-494B-B11C-59767C811116}"/>
              </a:ext>
            </a:extLst>
          </p:cNvPr>
          <p:cNvSpPr>
            <a:spLocks noGrp="1"/>
          </p:cNvSpPr>
          <p:nvPr>
            <p:ph type="dt" sz="half" idx="10"/>
          </p:nvPr>
        </p:nvSpPr>
        <p:spPr/>
        <p:txBody>
          <a:bodyPr/>
          <a:lstStyle/>
          <a:p>
            <a:fld id="{18A8FB02-04BD-4003-B303-4F009BB4B0A7}" type="datetimeFigureOut">
              <a:rPr lang="en-GB" smtClean="0"/>
              <a:t>27/04/2021</a:t>
            </a:fld>
            <a:endParaRPr lang="en-GB"/>
          </a:p>
        </p:txBody>
      </p:sp>
      <p:sp>
        <p:nvSpPr>
          <p:cNvPr id="3" name="Footer Placeholder 2">
            <a:extLst>
              <a:ext uri="{FF2B5EF4-FFF2-40B4-BE49-F238E27FC236}">
                <a16:creationId xmlns:a16="http://schemas.microsoft.com/office/drawing/2014/main" id="{F2CA7337-BCA4-4610-AF5C-B912C9E7BED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E0B9FD-ABC6-4ABC-9C6B-10A3D5123FCF}"/>
              </a:ext>
            </a:extLst>
          </p:cNvPr>
          <p:cNvSpPr>
            <a:spLocks noGrp="1"/>
          </p:cNvSpPr>
          <p:nvPr>
            <p:ph type="sldNum" sz="quarter" idx="12"/>
          </p:nvPr>
        </p:nvSpPr>
        <p:spPr/>
        <p:txBody>
          <a:bodyPr/>
          <a:lstStyle/>
          <a:p>
            <a:fld id="{C5D972BF-FAF1-4D03-BD1E-951F23FEB9AB}" type="slidenum">
              <a:rPr lang="en-GB" smtClean="0"/>
              <a:t>‹#›</a:t>
            </a:fld>
            <a:endParaRPr lang="en-GB"/>
          </a:p>
        </p:txBody>
      </p:sp>
    </p:spTree>
    <p:extLst>
      <p:ext uri="{BB962C8B-B14F-4D97-AF65-F5344CB8AC3E}">
        <p14:creationId xmlns:p14="http://schemas.microsoft.com/office/powerpoint/2010/main" val="1910044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8D69-5EFB-4FB0-A85E-32641CF2EE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26F5816-0AD8-42A5-B9FA-87559DEA1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31EA871-08EC-4724-90C7-0520E596F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C88B20-84C6-4598-BD47-71A1D6D03D16}"/>
              </a:ext>
            </a:extLst>
          </p:cNvPr>
          <p:cNvSpPr>
            <a:spLocks noGrp="1"/>
          </p:cNvSpPr>
          <p:nvPr>
            <p:ph type="dt" sz="half" idx="10"/>
          </p:nvPr>
        </p:nvSpPr>
        <p:spPr/>
        <p:txBody>
          <a:bodyPr/>
          <a:lstStyle/>
          <a:p>
            <a:fld id="{18A8FB02-04BD-4003-B303-4F009BB4B0A7}" type="datetimeFigureOut">
              <a:rPr lang="en-GB" smtClean="0"/>
              <a:t>27/04/2021</a:t>
            </a:fld>
            <a:endParaRPr lang="en-GB"/>
          </a:p>
        </p:txBody>
      </p:sp>
      <p:sp>
        <p:nvSpPr>
          <p:cNvPr id="6" name="Footer Placeholder 5">
            <a:extLst>
              <a:ext uri="{FF2B5EF4-FFF2-40B4-BE49-F238E27FC236}">
                <a16:creationId xmlns:a16="http://schemas.microsoft.com/office/drawing/2014/main" id="{6E19FE33-4750-40C3-AB0D-998B3FDFE0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6967C8-82E5-4BF6-A939-A5986DF5C6BC}"/>
              </a:ext>
            </a:extLst>
          </p:cNvPr>
          <p:cNvSpPr>
            <a:spLocks noGrp="1"/>
          </p:cNvSpPr>
          <p:nvPr>
            <p:ph type="sldNum" sz="quarter" idx="12"/>
          </p:nvPr>
        </p:nvSpPr>
        <p:spPr/>
        <p:txBody>
          <a:bodyPr/>
          <a:lstStyle/>
          <a:p>
            <a:fld id="{C5D972BF-FAF1-4D03-BD1E-951F23FEB9AB}" type="slidenum">
              <a:rPr lang="en-GB" smtClean="0"/>
              <a:t>‹#›</a:t>
            </a:fld>
            <a:endParaRPr lang="en-GB"/>
          </a:p>
        </p:txBody>
      </p:sp>
    </p:spTree>
    <p:extLst>
      <p:ext uri="{BB962C8B-B14F-4D97-AF65-F5344CB8AC3E}">
        <p14:creationId xmlns:p14="http://schemas.microsoft.com/office/powerpoint/2010/main" val="3487181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AD194-B0BA-4E4F-BB2C-8742532F97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C4FE0FF-B1C4-467E-AC38-72C27BAA7F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F3CD935-B370-4DDB-B683-1D2B8195E4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24DDAC-B250-4DAA-88E4-1ADDF95524FB}"/>
              </a:ext>
            </a:extLst>
          </p:cNvPr>
          <p:cNvSpPr>
            <a:spLocks noGrp="1"/>
          </p:cNvSpPr>
          <p:nvPr>
            <p:ph type="dt" sz="half" idx="10"/>
          </p:nvPr>
        </p:nvSpPr>
        <p:spPr/>
        <p:txBody>
          <a:bodyPr/>
          <a:lstStyle/>
          <a:p>
            <a:fld id="{18A8FB02-04BD-4003-B303-4F009BB4B0A7}" type="datetimeFigureOut">
              <a:rPr lang="en-GB" smtClean="0"/>
              <a:t>27/04/2021</a:t>
            </a:fld>
            <a:endParaRPr lang="en-GB"/>
          </a:p>
        </p:txBody>
      </p:sp>
      <p:sp>
        <p:nvSpPr>
          <p:cNvPr id="6" name="Footer Placeholder 5">
            <a:extLst>
              <a:ext uri="{FF2B5EF4-FFF2-40B4-BE49-F238E27FC236}">
                <a16:creationId xmlns:a16="http://schemas.microsoft.com/office/drawing/2014/main" id="{59501CFC-67B7-4267-8271-F29BE5DC19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97F903-668D-4894-810F-DB94DB4E8BD3}"/>
              </a:ext>
            </a:extLst>
          </p:cNvPr>
          <p:cNvSpPr>
            <a:spLocks noGrp="1"/>
          </p:cNvSpPr>
          <p:nvPr>
            <p:ph type="sldNum" sz="quarter" idx="12"/>
          </p:nvPr>
        </p:nvSpPr>
        <p:spPr/>
        <p:txBody>
          <a:bodyPr/>
          <a:lstStyle/>
          <a:p>
            <a:fld id="{C5D972BF-FAF1-4D03-BD1E-951F23FEB9AB}" type="slidenum">
              <a:rPr lang="en-GB" smtClean="0"/>
              <a:t>‹#›</a:t>
            </a:fld>
            <a:endParaRPr lang="en-GB"/>
          </a:p>
        </p:txBody>
      </p:sp>
    </p:spTree>
    <p:extLst>
      <p:ext uri="{BB962C8B-B14F-4D97-AF65-F5344CB8AC3E}">
        <p14:creationId xmlns:p14="http://schemas.microsoft.com/office/powerpoint/2010/main" val="1749497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C90380-0E37-42A7-88DA-41E9229DAD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6BFC70-B3DC-4629-B881-ECC5D90F50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C8B8BE-FD59-4765-AFA5-62E857BEDC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8FB02-04BD-4003-B303-4F009BB4B0A7}" type="datetimeFigureOut">
              <a:rPr lang="en-GB" smtClean="0"/>
              <a:t>27/04/2021</a:t>
            </a:fld>
            <a:endParaRPr lang="en-GB"/>
          </a:p>
        </p:txBody>
      </p:sp>
      <p:sp>
        <p:nvSpPr>
          <p:cNvPr id="5" name="Footer Placeholder 4">
            <a:extLst>
              <a:ext uri="{FF2B5EF4-FFF2-40B4-BE49-F238E27FC236}">
                <a16:creationId xmlns:a16="http://schemas.microsoft.com/office/drawing/2014/main" id="{A578973B-B6D9-4E7F-A6CD-CE619EE971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3F1A958-2C54-4C0B-8A1E-A925CE3FCF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D972BF-FAF1-4D03-BD1E-951F23FEB9AB}" type="slidenum">
              <a:rPr lang="en-GB" smtClean="0"/>
              <a:t>‹#›</a:t>
            </a:fld>
            <a:endParaRPr lang="en-GB"/>
          </a:p>
        </p:txBody>
      </p:sp>
      <p:pic>
        <p:nvPicPr>
          <p:cNvPr id="7" name="Picture 4" descr="https://share.hull.ac.uk/Services/VisualIdentity/Logos/Energy%20and%20Environment%20Institute%20Logos/UoH_ENERGY%20AND%20ENVIORNMENT%20INSTITUTE_BLACK.png">
            <a:extLst>
              <a:ext uri="{FF2B5EF4-FFF2-40B4-BE49-F238E27FC236}">
                <a16:creationId xmlns:a16="http://schemas.microsoft.com/office/drawing/2014/main" id="{B0F49741-4D98-0E43-AF49-12B0668D6CF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795" y="6413360"/>
            <a:ext cx="2881940" cy="42816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17800A0-B5C6-9B4E-B05B-1014B4ED44D7}"/>
              </a:ext>
            </a:extLst>
          </p:cNvPr>
          <p:cNvGrpSpPr/>
          <p:nvPr userDrawn="1"/>
        </p:nvGrpSpPr>
        <p:grpSpPr>
          <a:xfrm>
            <a:off x="7405344" y="6467277"/>
            <a:ext cx="3948456" cy="390723"/>
            <a:chOff x="151626" y="1033962"/>
            <a:chExt cx="3948456" cy="390723"/>
          </a:xfrm>
        </p:grpSpPr>
        <p:sp>
          <p:nvSpPr>
            <p:cNvPr id="9" name="TextBox 8">
              <a:extLst>
                <a:ext uri="{FF2B5EF4-FFF2-40B4-BE49-F238E27FC236}">
                  <a16:creationId xmlns:a16="http://schemas.microsoft.com/office/drawing/2014/main" id="{8CF5B91F-CE8A-7648-BE8F-B519F26BA865}"/>
                </a:ext>
              </a:extLst>
            </p:cNvPr>
            <p:cNvSpPr txBox="1"/>
            <p:nvPr/>
          </p:nvSpPr>
          <p:spPr>
            <a:xfrm>
              <a:off x="2962044" y="1090824"/>
              <a:ext cx="1138038" cy="276999"/>
            </a:xfrm>
            <a:prstGeom prst="rect">
              <a:avLst/>
            </a:prstGeom>
            <a:noFill/>
          </p:spPr>
          <p:txBody>
            <a:bodyPr wrap="square" rtlCol="0">
              <a:spAutoFit/>
            </a:bodyPr>
            <a:lstStyle/>
            <a:p>
              <a:r>
                <a:rPr lang="en-GB" sz="1200" dirty="0"/>
                <a:t>@</a:t>
              </a:r>
              <a:r>
                <a:rPr lang="en-GB" sz="1200" dirty="0" err="1"/>
                <a:t>josh_NFM</a:t>
              </a:r>
              <a:endParaRPr lang="en-GB" sz="1200" dirty="0"/>
            </a:p>
          </p:txBody>
        </p:sp>
        <p:pic>
          <p:nvPicPr>
            <p:cNvPr id="10" name="Picture 9">
              <a:extLst>
                <a:ext uri="{FF2B5EF4-FFF2-40B4-BE49-F238E27FC236}">
                  <a16:creationId xmlns:a16="http://schemas.microsoft.com/office/drawing/2014/main" id="{EA54E045-0907-5943-AD05-C724C5523E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6136" y="1033962"/>
              <a:ext cx="390723" cy="390723"/>
            </a:xfrm>
            <a:prstGeom prst="rect">
              <a:avLst/>
            </a:prstGeom>
          </p:spPr>
        </p:pic>
        <p:sp>
          <p:nvSpPr>
            <p:cNvPr id="11" name="TextBox 10">
              <a:extLst>
                <a:ext uri="{FF2B5EF4-FFF2-40B4-BE49-F238E27FC236}">
                  <a16:creationId xmlns:a16="http://schemas.microsoft.com/office/drawing/2014/main" id="{31192F38-2082-1049-8CA8-DF0FE93C43C1}"/>
                </a:ext>
              </a:extLst>
            </p:cNvPr>
            <p:cNvSpPr txBox="1"/>
            <p:nvPr/>
          </p:nvSpPr>
          <p:spPr>
            <a:xfrm>
              <a:off x="368235" y="1090824"/>
              <a:ext cx="2320591" cy="276999"/>
            </a:xfrm>
            <a:prstGeom prst="rect">
              <a:avLst/>
            </a:prstGeom>
            <a:noFill/>
          </p:spPr>
          <p:txBody>
            <a:bodyPr wrap="square" rtlCol="0">
              <a:spAutoFit/>
            </a:bodyPr>
            <a:lstStyle/>
            <a:p>
              <a:r>
                <a:rPr lang="en-GB" sz="1200" dirty="0"/>
                <a:t> j.wolstenholme-2018@hull.ac.uk</a:t>
              </a:r>
            </a:p>
          </p:txBody>
        </p:sp>
        <p:pic>
          <p:nvPicPr>
            <p:cNvPr id="12" name="Graphic 11" descr="Envelope">
              <a:extLst>
                <a:ext uri="{FF2B5EF4-FFF2-40B4-BE49-F238E27FC236}">
                  <a16:creationId xmlns:a16="http://schemas.microsoft.com/office/drawing/2014/main" id="{1ABB19B0-8F48-D04E-8E24-51DA479B056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1626" y="1079041"/>
              <a:ext cx="300565" cy="300565"/>
            </a:xfrm>
            <a:prstGeom prst="rect">
              <a:avLst/>
            </a:prstGeom>
          </p:spPr>
        </p:pic>
      </p:grpSp>
      <p:pic>
        <p:nvPicPr>
          <p:cNvPr id="13" name="Picture 2" descr="josh-wolstenholme">
            <a:extLst>
              <a:ext uri="{FF2B5EF4-FFF2-40B4-BE49-F238E27FC236}">
                <a16:creationId xmlns:a16="http://schemas.microsoft.com/office/drawing/2014/main" id="{0EFADA11-D6D3-7A4D-AD39-B8EF0B4F30CC}"/>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flipH="1">
            <a:off x="11311755" y="5976220"/>
            <a:ext cx="806450" cy="80645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301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5.jpeg"/><Relationship Id="rId5" Type="http://schemas.openxmlformats.org/officeDocument/2006/relationships/image" Target="../media/image3.png"/><Relationship Id="rId10" Type="http://schemas.openxmlformats.org/officeDocument/2006/relationships/image" Target="../media/image10.emf"/><Relationship Id="rId4" Type="http://schemas.openxmlformats.org/officeDocument/2006/relationships/image" Target="../media/image2.png"/><Relationship Id="rId9" Type="http://schemas.openxmlformats.org/officeDocument/2006/relationships/image" Target="../media/image9.emf"/></Relationships>
</file>

<file path=ppt/slides/_rels/slide10.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4.xml"/><Relationship Id="rId3" Type="http://schemas.openxmlformats.org/officeDocument/2006/relationships/image" Target="../media/image24.emf"/><Relationship Id="rId7" Type="http://schemas.openxmlformats.org/officeDocument/2006/relationships/image" Target="../media/image28.emf"/><Relationship Id="rId12" Type="http://schemas.openxmlformats.org/officeDocument/2006/relationships/slide" Target="slide5.xml"/><Relationship Id="rId2"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image" Target="../media/image27.emf"/><Relationship Id="rId11" Type="http://schemas.openxmlformats.org/officeDocument/2006/relationships/slide" Target="slide7.xml"/><Relationship Id="rId5" Type="http://schemas.openxmlformats.org/officeDocument/2006/relationships/image" Target="../media/image26.emf"/><Relationship Id="rId10" Type="http://schemas.openxmlformats.org/officeDocument/2006/relationships/slide" Target="slide9.xml"/><Relationship Id="rId4" Type="http://schemas.openxmlformats.org/officeDocument/2006/relationships/image" Target="../media/image25.emf"/><Relationship Id="rId9" Type="http://schemas.openxmlformats.org/officeDocument/2006/relationships/slide" Target="slide12.xml"/><Relationship Id="rId14"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12.xml"/><Relationship Id="rId7" Type="http://schemas.openxmlformats.org/officeDocument/2006/relationships/slide" Target="slide4.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7.xml"/><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12.xml"/><Relationship Id="rId7" Type="http://schemas.openxmlformats.org/officeDocument/2006/relationships/slide" Target="slide4.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7.xml"/><Relationship Id="rId4" Type="http://schemas.openxmlformats.org/officeDocument/2006/relationships/slide" Target="slide9.xml"/></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12.xml"/><Relationship Id="rId7" Type="http://schemas.openxmlformats.org/officeDocument/2006/relationships/slide" Target="slide4.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7.xml"/><Relationship Id="rId10" Type="http://schemas.openxmlformats.org/officeDocument/2006/relationships/image" Target="../media/image12.jpg"/><Relationship Id="rId4" Type="http://schemas.openxmlformats.org/officeDocument/2006/relationships/slide" Target="slide9.xml"/><Relationship Id="rId9" Type="http://schemas.openxmlformats.org/officeDocument/2006/relationships/image" Target="../media/image11.jp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4.jpg"/><Relationship Id="rId7" Type="http://schemas.openxmlformats.org/officeDocument/2006/relationships/slide" Target="slide7.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12.xml"/><Relationship Id="rId10" Type="http://schemas.openxmlformats.org/officeDocument/2006/relationships/slide" Target="slide11.xml"/><Relationship Id="rId4" Type="http://schemas.openxmlformats.org/officeDocument/2006/relationships/slide" Target="slide2.xml"/><Relationship Id="rId9"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xml"/><Relationship Id="rId7" Type="http://schemas.openxmlformats.org/officeDocument/2006/relationships/slide" Target="slide5.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9.xml"/><Relationship Id="rId4" Type="http://schemas.openxmlformats.org/officeDocument/2006/relationships/slide" Target="slide12.xml"/><Relationship Id="rId9" Type="http://schemas.openxmlformats.org/officeDocument/2006/relationships/slide" Target="slide11.xml"/></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6.png"/><Relationship Id="rId7" Type="http://schemas.openxmlformats.org/officeDocument/2006/relationships/slide" Target="slide7.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12.xml"/><Relationship Id="rId10" Type="http://schemas.openxmlformats.org/officeDocument/2006/relationships/slide" Target="slide11.xml"/><Relationship Id="rId4" Type="http://schemas.openxmlformats.org/officeDocument/2006/relationships/slide" Target="slide2.xml"/><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xml"/><Relationship Id="rId7" Type="http://schemas.openxmlformats.org/officeDocument/2006/relationships/slide" Target="slide5.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9.xml"/><Relationship Id="rId4" Type="http://schemas.openxmlformats.org/officeDocument/2006/relationships/slide" Target="slide12.xml"/><Relationship Id="rId9" Type="http://schemas.openxmlformats.org/officeDocument/2006/relationships/slide" Target="slide11.xml"/></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8.png"/><Relationship Id="rId7" Type="http://schemas.openxmlformats.org/officeDocument/2006/relationships/slide" Target="slide7.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12.xml"/><Relationship Id="rId10" Type="http://schemas.openxmlformats.org/officeDocument/2006/relationships/slide" Target="slide11.xml"/><Relationship Id="rId4" Type="http://schemas.openxmlformats.org/officeDocument/2006/relationships/slide" Target="slide2.xml"/><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xml"/><Relationship Id="rId7" Type="http://schemas.openxmlformats.org/officeDocument/2006/relationships/slide" Target="slide5.xml"/><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9.xml"/><Relationship Id="rId4" Type="http://schemas.openxmlformats.org/officeDocument/2006/relationships/slide" Target="slide12.xml"/><Relationship Id="rId9" Type="http://schemas.openxmlformats.org/officeDocument/2006/relationships/slide" Target="slide11.xml"/></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4.xml"/><Relationship Id="rId3" Type="http://schemas.openxmlformats.org/officeDocument/2006/relationships/image" Target="../media/image20.emf"/><Relationship Id="rId7" Type="http://schemas.openxmlformats.org/officeDocument/2006/relationships/image" Target="../media/image22.emf"/><Relationship Id="rId12" Type="http://schemas.openxmlformats.org/officeDocument/2006/relationships/slide" Target="slide5.xml"/><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1.emf"/><Relationship Id="rId11" Type="http://schemas.openxmlformats.org/officeDocument/2006/relationships/slide" Target="slide7.xml"/><Relationship Id="rId5" Type="http://schemas.openxmlformats.org/officeDocument/2006/relationships/image" Target="../media/image10.emf"/><Relationship Id="rId10" Type="http://schemas.openxmlformats.org/officeDocument/2006/relationships/slide" Target="slide9.xml"/><Relationship Id="rId4" Type="http://schemas.openxmlformats.org/officeDocument/2006/relationships/image" Target="../media/image9.emf"/><Relationship Id="rId9" Type="http://schemas.openxmlformats.org/officeDocument/2006/relationships/slide" Target="slide12.xml"/><Relationship Id="rId1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751B70E-A7BE-43F0-B691-4A899B6F3340}"/>
              </a:ext>
            </a:extLst>
          </p:cNvPr>
          <p:cNvSpPr/>
          <p:nvPr/>
        </p:nvSpPr>
        <p:spPr>
          <a:xfrm>
            <a:off x="0" y="0"/>
            <a:ext cx="12192000" cy="12416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890A5E1-15E0-4D60-8CF2-5023DE9ABACE}"/>
              </a:ext>
            </a:extLst>
          </p:cNvPr>
          <p:cNvSpPr>
            <a:spLocks noGrp="1"/>
          </p:cNvSpPr>
          <p:nvPr>
            <p:ph type="ctrTitle"/>
          </p:nvPr>
        </p:nvSpPr>
        <p:spPr>
          <a:xfrm>
            <a:off x="-162977" y="0"/>
            <a:ext cx="8514826" cy="1208015"/>
          </a:xfrm>
        </p:spPr>
        <p:txBody>
          <a:bodyPr>
            <a:noAutofit/>
          </a:bodyPr>
          <a:lstStyle/>
          <a:p>
            <a:r>
              <a:rPr lang="en-US" sz="3600" dirty="0"/>
              <a:t>Geomorphological numerical modelling of woody dams in CAESAR-</a:t>
            </a:r>
            <a:r>
              <a:rPr lang="en-US" sz="3600" dirty="0" err="1"/>
              <a:t>Lisflood</a:t>
            </a:r>
            <a:endParaRPr lang="en-GB" sz="3600" dirty="0"/>
          </a:p>
        </p:txBody>
      </p:sp>
      <p:sp>
        <p:nvSpPr>
          <p:cNvPr id="3" name="Subtitle 2">
            <a:extLst>
              <a:ext uri="{FF2B5EF4-FFF2-40B4-BE49-F238E27FC236}">
                <a16:creationId xmlns:a16="http://schemas.microsoft.com/office/drawing/2014/main" id="{C8C2CE23-DA06-4738-81B6-E26C26E990F4}"/>
              </a:ext>
            </a:extLst>
          </p:cNvPr>
          <p:cNvSpPr>
            <a:spLocks noGrp="1"/>
          </p:cNvSpPr>
          <p:nvPr>
            <p:ph type="subTitle" idx="1"/>
          </p:nvPr>
        </p:nvSpPr>
        <p:spPr>
          <a:xfrm>
            <a:off x="8060635" y="330332"/>
            <a:ext cx="2993327" cy="407900"/>
          </a:xfrm>
        </p:spPr>
        <p:txBody>
          <a:bodyPr>
            <a:normAutofit fontScale="77500" lnSpcReduction="20000"/>
          </a:bodyPr>
          <a:lstStyle/>
          <a:p>
            <a:r>
              <a:rPr lang="en-GB" sz="1800" b="1" dirty="0"/>
              <a:t>Josh Wolstenholme</a:t>
            </a:r>
            <a:r>
              <a:rPr lang="en-GB" sz="1800" dirty="0"/>
              <a:t>, Chris Skinner, David Milan and Dan Parsons</a:t>
            </a:r>
          </a:p>
        </p:txBody>
      </p:sp>
      <p:pic>
        <p:nvPicPr>
          <p:cNvPr id="5" name="Picture 4">
            <a:extLst>
              <a:ext uri="{FF2B5EF4-FFF2-40B4-BE49-F238E27FC236}">
                <a16:creationId xmlns:a16="http://schemas.microsoft.com/office/drawing/2014/main" id="{F2E163E2-8A6B-41BE-A344-69C46AA95E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4155" y="1564831"/>
            <a:ext cx="5104051" cy="1932770"/>
          </a:xfrm>
          <a:prstGeom prst="rect">
            <a:avLst/>
          </a:prstGeom>
        </p:spPr>
      </p:pic>
      <p:sp>
        <p:nvSpPr>
          <p:cNvPr id="20" name="Rectangle 19">
            <a:extLst>
              <a:ext uri="{FF2B5EF4-FFF2-40B4-BE49-F238E27FC236}">
                <a16:creationId xmlns:a16="http://schemas.microsoft.com/office/drawing/2014/main" id="{BBFB80CC-8207-4ADA-BFA7-3FB312A7BD8A}"/>
              </a:ext>
            </a:extLst>
          </p:cNvPr>
          <p:cNvSpPr/>
          <p:nvPr/>
        </p:nvSpPr>
        <p:spPr>
          <a:xfrm>
            <a:off x="0" y="1241666"/>
            <a:ext cx="4798503" cy="561633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4" descr="https://share.hull.ac.uk/Services/VisualIdentity/Logos/Energy%20and%20Environment%20Institute%20Logos/UoH_ENERGY%20AND%20ENVIORNMENT%20INSTITUTE_BLACK.png">
            <a:extLst>
              <a:ext uri="{FF2B5EF4-FFF2-40B4-BE49-F238E27FC236}">
                <a16:creationId xmlns:a16="http://schemas.microsoft.com/office/drawing/2014/main" id="{3D75915E-03E0-45C2-9160-BA95221CA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95" y="6413360"/>
            <a:ext cx="2881940" cy="42816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B6F3986-E1DE-4DC8-8ACB-418297A94A37}"/>
              </a:ext>
            </a:extLst>
          </p:cNvPr>
          <p:cNvSpPr/>
          <p:nvPr/>
        </p:nvSpPr>
        <p:spPr>
          <a:xfrm>
            <a:off x="4798503" y="3820765"/>
            <a:ext cx="7393497" cy="303723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grpSp>
        <p:nvGrpSpPr>
          <p:cNvPr id="7" name="Group 6">
            <a:extLst>
              <a:ext uri="{FF2B5EF4-FFF2-40B4-BE49-F238E27FC236}">
                <a16:creationId xmlns:a16="http://schemas.microsoft.com/office/drawing/2014/main" id="{F2AD0241-7279-4346-8671-1E2B732A6F17}"/>
              </a:ext>
            </a:extLst>
          </p:cNvPr>
          <p:cNvGrpSpPr/>
          <p:nvPr/>
        </p:nvGrpSpPr>
        <p:grpSpPr>
          <a:xfrm>
            <a:off x="7733957" y="818299"/>
            <a:ext cx="3948456" cy="390723"/>
            <a:chOff x="151626" y="1033962"/>
            <a:chExt cx="3948456" cy="390723"/>
          </a:xfrm>
        </p:grpSpPr>
        <p:sp>
          <p:nvSpPr>
            <p:cNvPr id="8" name="TextBox 7">
              <a:extLst>
                <a:ext uri="{FF2B5EF4-FFF2-40B4-BE49-F238E27FC236}">
                  <a16:creationId xmlns:a16="http://schemas.microsoft.com/office/drawing/2014/main" id="{787FE642-0276-4F7B-BE3D-74CC756796C4}"/>
                </a:ext>
              </a:extLst>
            </p:cNvPr>
            <p:cNvSpPr txBox="1"/>
            <p:nvPr/>
          </p:nvSpPr>
          <p:spPr>
            <a:xfrm>
              <a:off x="2962044" y="1090824"/>
              <a:ext cx="1138038" cy="276999"/>
            </a:xfrm>
            <a:prstGeom prst="rect">
              <a:avLst/>
            </a:prstGeom>
            <a:noFill/>
          </p:spPr>
          <p:txBody>
            <a:bodyPr wrap="square" rtlCol="0">
              <a:spAutoFit/>
            </a:bodyPr>
            <a:lstStyle/>
            <a:p>
              <a:r>
                <a:rPr lang="en-GB" sz="1200" dirty="0"/>
                <a:t>@</a:t>
              </a:r>
              <a:r>
                <a:rPr lang="en-GB" sz="1200" dirty="0" err="1"/>
                <a:t>josh_NFM</a:t>
              </a:r>
              <a:endParaRPr lang="en-GB" sz="1200" dirty="0"/>
            </a:p>
          </p:txBody>
        </p:sp>
        <p:pic>
          <p:nvPicPr>
            <p:cNvPr id="9" name="Picture 8">
              <a:extLst>
                <a:ext uri="{FF2B5EF4-FFF2-40B4-BE49-F238E27FC236}">
                  <a16:creationId xmlns:a16="http://schemas.microsoft.com/office/drawing/2014/main" id="{7D5910E9-252C-4FD9-B49F-8EA98E73A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6136" y="1033962"/>
              <a:ext cx="390723" cy="390723"/>
            </a:xfrm>
            <a:prstGeom prst="rect">
              <a:avLst/>
            </a:prstGeom>
          </p:spPr>
        </p:pic>
        <p:sp>
          <p:nvSpPr>
            <p:cNvPr id="10" name="TextBox 9">
              <a:extLst>
                <a:ext uri="{FF2B5EF4-FFF2-40B4-BE49-F238E27FC236}">
                  <a16:creationId xmlns:a16="http://schemas.microsoft.com/office/drawing/2014/main" id="{9D0689A1-6767-46BE-A87D-9D49DC8FC84F}"/>
                </a:ext>
              </a:extLst>
            </p:cNvPr>
            <p:cNvSpPr txBox="1"/>
            <p:nvPr/>
          </p:nvSpPr>
          <p:spPr>
            <a:xfrm>
              <a:off x="368235" y="1090824"/>
              <a:ext cx="2320591" cy="276999"/>
            </a:xfrm>
            <a:prstGeom prst="rect">
              <a:avLst/>
            </a:prstGeom>
            <a:noFill/>
          </p:spPr>
          <p:txBody>
            <a:bodyPr wrap="square" rtlCol="0">
              <a:spAutoFit/>
            </a:bodyPr>
            <a:lstStyle/>
            <a:p>
              <a:r>
                <a:rPr lang="en-GB" sz="1200" dirty="0"/>
                <a:t> j.wolstenholme-2018@hull.ac.uk</a:t>
              </a:r>
            </a:p>
          </p:txBody>
        </p:sp>
        <p:pic>
          <p:nvPicPr>
            <p:cNvPr id="11" name="Graphic 10" descr="Envelope">
              <a:extLst>
                <a:ext uri="{FF2B5EF4-FFF2-40B4-BE49-F238E27FC236}">
                  <a16:creationId xmlns:a16="http://schemas.microsoft.com/office/drawing/2014/main" id="{A4C724EF-BE51-4B24-9D77-27AD7FC1E1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626" y="1079041"/>
              <a:ext cx="300565" cy="300565"/>
            </a:xfrm>
            <a:prstGeom prst="rect">
              <a:avLst/>
            </a:prstGeom>
          </p:spPr>
        </p:pic>
      </p:grpSp>
      <p:grpSp>
        <p:nvGrpSpPr>
          <p:cNvPr id="17" name="Group 16">
            <a:extLst>
              <a:ext uri="{FF2B5EF4-FFF2-40B4-BE49-F238E27FC236}">
                <a16:creationId xmlns:a16="http://schemas.microsoft.com/office/drawing/2014/main" id="{38AAD2D0-AC15-4F8C-856E-C07D23C51970}"/>
              </a:ext>
            </a:extLst>
          </p:cNvPr>
          <p:cNvGrpSpPr/>
          <p:nvPr/>
        </p:nvGrpSpPr>
        <p:grpSpPr>
          <a:xfrm>
            <a:off x="143617" y="1956815"/>
            <a:ext cx="4310988" cy="4286489"/>
            <a:chOff x="201500" y="1956815"/>
            <a:chExt cx="4310988" cy="4286489"/>
          </a:xfrm>
        </p:grpSpPr>
        <p:pic>
          <p:nvPicPr>
            <p:cNvPr id="13" name="Picture 12">
              <a:extLst>
                <a:ext uri="{FF2B5EF4-FFF2-40B4-BE49-F238E27FC236}">
                  <a16:creationId xmlns:a16="http://schemas.microsoft.com/office/drawing/2014/main" id="{50E80741-DD77-4931-8FA0-E1E12DD14E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500" y="1956815"/>
              <a:ext cx="1135704" cy="4286489"/>
            </a:xfrm>
            <a:prstGeom prst="rect">
              <a:avLst/>
            </a:prstGeom>
          </p:spPr>
        </p:pic>
        <p:pic>
          <p:nvPicPr>
            <p:cNvPr id="15" name="Picture 14">
              <a:extLst>
                <a:ext uri="{FF2B5EF4-FFF2-40B4-BE49-F238E27FC236}">
                  <a16:creationId xmlns:a16="http://schemas.microsoft.com/office/drawing/2014/main" id="{366EA63B-5463-4E30-93B4-801D3F4572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7688" y="1956815"/>
              <a:ext cx="2934800" cy="4030910"/>
            </a:xfrm>
            <a:prstGeom prst="rect">
              <a:avLst/>
            </a:prstGeom>
          </p:spPr>
        </p:pic>
      </p:grpSp>
      <p:sp>
        <p:nvSpPr>
          <p:cNvPr id="16" name="TextBox 15">
            <a:extLst>
              <a:ext uri="{FF2B5EF4-FFF2-40B4-BE49-F238E27FC236}">
                <a16:creationId xmlns:a16="http://schemas.microsoft.com/office/drawing/2014/main" id="{FD0D8025-C8CA-4DF4-A38F-8473AB3CC046}"/>
              </a:ext>
            </a:extLst>
          </p:cNvPr>
          <p:cNvSpPr txBox="1"/>
          <p:nvPr/>
        </p:nvSpPr>
        <p:spPr>
          <a:xfrm>
            <a:off x="124587" y="1241666"/>
            <a:ext cx="4337108" cy="646331"/>
          </a:xfrm>
          <a:prstGeom prst="rect">
            <a:avLst/>
          </a:prstGeom>
          <a:noFill/>
        </p:spPr>
        <p:txBody>
          <a:bodyPr wrap="square" rtlCol="0">
            <a:spAutoFit/>
          </a:bodyPr>
          <a:lstStyle/>
          <a:p>
            <a:pPr algn="ctr"/>
            <a:r>
              <a:rPr lang="en-GB" dirty="0"/>
              <a:t>Modelling dams at both reach and catchment scales</a:t>
            </a:r>
          </a:p>
        </p:txBody>
      </p:sp>
      <p:sp>
        <p:nvSpPr>
          <p:cNvPr id="18" name="TextBox 17">
            <a:extLst>
              <a:ext uri="{FF2B5EF4-FFF2-40B4-BE49-F238E27FC236}">
                <a16:creationId xmlns:a16="http://schemas.microsoft.com/office/drawing/2014/main" id="{620E69D6-FA1C-4A11-A4F5-A64CE828C634}"/>
              </a:ext>
            </a:extLst>
          </p:cNvPr>
          <p:cNvSpPr txBox="1"/>
          <p:nvPr/>
        </p:nvSpPr>
        <p:spPr>
          <a:xfrm>
            <a:off x="4942120" y="1426332"/>
            <a:ext cx="2114026" cy="923330"/>
          </a:xfrm>
          <a:prstGeom prst="rect">
            <a:avLst/>
          </a:prstGeom>
          <a:noFill/>
        </p:spPr>
        <p:txBody>
          <a:bodyPr wrap="square" rtlCol="0">
            <a:spAutoFit/>
          </a:bodyPr>
          <a:lstStyle/>
          <a:p>
            <a:r>
              <a:rPr lang="en-GB" dirty="0"/>
              <a:t>Woody dam representation in the model</a:t>
            </a:r>
          </a:p>
        </p:txBody>
      </p:sp>
      <p:cxnSp>
        <p:nvCxnSpPr>
          <p:cNvPr id="23" name="Straight Arrow Connector 22">
            <a:extLst>
              <a:ext uri="{FF2B5EF4-FFF2-40B4-BE49-F238E27FC236}">
                <a16:creationId xmlns:a16="http://schemas.microsoft.com/office/drawing/2014/main" id="{8B51EB45-836A-4BEC-98D6-A83A8F9DD512}"/>
              </a:ext>
            </a:extLst>
          </p:cNvPr>
          <p:cNvCxnSpPr>
            <a:stCxn id="13" idx="3"/>
          </p:cNvCxnSpPr>
          <p:nvPr/>
        </p:nvCxnSpPr>
        <p:spPr>
          <a:xfrm>
            <a:off x="1279321" y="4100060"/>
            <a:ext cx="1757494" cy="9920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4" name="Group 3">
            <a:extLst>
              <a:ext uri="{FF2B5EF4-FFF2-40B4-BE49-F238E27FC236}">
                <a16:creationId xmlns:a16="http://schemas.microsoft.com/office/drawing/2014/main" id="{9894368F-C8A4-6D45-9B55-E4D153971FC7}"/>
              </a:ext>
            </a:extLst>
          </p:cNvPr>
          <p:cNvGrpSpPr/>
          <p:nvPr/>
        </p:nvGrpSpPr>
        <p:grpSpPr>
          <a:xfrm>
            <a:off x="4814357" y="4244528"/>
            <a:ext cx="7221024" cy="1324432"/>
            <a:chOff x="4807121" y="5383193"/>
            <a:chExt cx="7221024" cy="1324432"/>
          </a:xfrm>
        </p:grpSpPr>
        <p:sp>
          <p:nvSpPr>
            <p:cNvPr id="22" name="TextBox 21">
              <a:extLst>
                <a:ext uri="{FF2B5EF4-FFF2-40B4-BE49-F238E27FC236}">
                  <a16:creationId xmlns:a16="http://schemas.microsoft.com/office/drawing/2014/main" id="{E0E5B16B-68D7-6440-AC08-1634E2CBCE3A}"/>
                </a:ext>
              </a:extLst>
            </p:cNvPr>
            <p:cNvSpPr txBox="1"/>
            <p:nvPr/>
          </p:nvSpPr>
          <p:spPr>
            <a:xfrm>
              <a:off x="6269430" y="5383193"/>
              <a:ext cx="2360645" cy="276999"/>
            </a:xfrm>
            <a:prstGeom prst="rect">
              <a:avLst/>
            </a:prstGeom>
            <a:noFill/>
          </p:spPr>
          <p:txBody>
            <a:bodyPr wrap="square" rtlCol="0">
              <a:spAutoFit/>
            </a:bodyPr>
            <a:lstStyle/>
            <a:p>
              <a:pPr algn="ctr"/>
              <a:r>
                <a:rPr lang="en-GB" sz="1200" dirty="0"/>
                <a:t>Flow Only</a:t>
              </a:r>
            </a:p>
          </p:txBody>
        </p:sp>
        <p:sp>
          <p:nvSpPr>
            <p:cNvPr id="24" name="TextBox 23">
              <a:extLst>
                <a:ext uri="{FF2B5EF4-FFF2-40B4-BE49-F238E27FC236}">
                  <a16:creationId xmlns:a16="http://schemas.microsoft.com/office/drawing/2014/main" id="{060D43AC-E5DF-8F4B-996D-8064AFD6FE4F}"/>
                </a:ext>
              </a:extLst>
            </p:cNvPr>
            <p:cNvSpPr txBox="1"/>
            <p:nvPr/>
          </p:nvSpPr>
          <p:spPr>
            <a:xfrm>
              <a:off x="9138212" y="5384807"/>
              <a:ext cx="2360645" cy="276999"/>
            </a:xfrm>
            <a:prstGeom prst="rect">
              <a:avLst/>
            </a:prstGeom>
            <a:noFill/>
          </p:spPr>
          <p:txBody>
            <a:bodyPr wrap="square" rtlCol="0">
              <a:spAutoFit/>
            </a:bodyPr>
            <a:lstStyle/>
            <a:p>
              <a:pPr algn="ctr"/>
              <a:r>
                <a:rPr lang="en-GB" sz="1200" dirty="0"/>
                <a:t>Sediment</a:t>
              </a:r>
            </a:p>
          </p:txBody>
        </p:sp>
        <p:sp>
          <p:nvSpPr>
            <p:cNvPr id="25" name="TextBox 24">
              <a:extLst>
                <a:ext uri="{FF2B5EF4-FFF2-40B4-BE49-F238E27FC236}">
                  <a16:creationId xmlns:a16="http://schemas.microsoft.com/office/drawing/2014/main" id="{B382AB88-72B6-C343-B0D3-0239657855BC}"/>
                </a:ext>
              </a:extLst>
            </p:cNvPr>
            <p:cNvSpPr txBox="1"/>
            <p:nvPr/>
          </p:nvSpPr>
          <p:spPr>
            <a:xfrm>
              <a:off x="4807121" y="5691962"/>
              <a:ext cx="692064" cy="1015663"/>
            </a:xfrm>
            <a:prstGeom prst="rect">
              <a:avLst/>
            </a:prstGeom>
            <a:noFill/>
          </p:spPr>
          <p:txBody>
            <a:bodyPr wrap="square" rtlCol="0">
              <a:spAutoFit/>
            </a:bodyPr>
            <a:lstStyle/>
            <a:p>
              <a:pPr algn="r"/>
              <a:r>
                <a:rPr lang="en-GB" sz="1200" dirty="0"/>
                <a:t>1 in 10 year event, six hour storm </a:t>
              </a:r>
            </a:p>
          </p:txBody>
        </p:sp>
        <p:pic>
          <p:nvPicPr>
            <p:cNvPr id="26" name="Picture 25">
              <a:extLst>
                <a:ext uri="{FF2B5EF4-FFF2-40B4-BE49-F238E27FC236}">
                  <a16:creationId xmlns:a16="http://schemas.microsoft.com/office/drawing/2014/main" id="{C0C43244-2258-BF41-B9D4-24BBA5E6E985}"/>
                </a:ext>
              </a:extLst>
            </p:cNvPr>
            <p:cNvPicPr>
              <a:picLocks noChangeAspect="1"/>
            </p:cNvPicPr>
            <p:nvPr/>
          </p:nvPicPr>
          <p:blipFill>
            <a:blip r:embed="rId9"/>
            <a:stretch>
              <a:fillRect/>
            </a:stretch>
          </p:blipFill>
          <p:spPr>
            <a:xfrm>
              <a:off x="5499185" y="5687932"/>
              <a:ext cx="3264480" cy="1005545"/>
            </a:xfrm>
            <a:prstGeom prst="rect">
              <a:avLst/>
            </a:prstGeom>
            <a:solidFill>
              <a:schemeClr val="bg1"/>
            </a:solidFill>
          </p:spPr>
        </p:pic>
        <p:pic>
          <p:nvPicPr>
            <p:cNvPr id="27" name="Picture 26">
              <a:extLst>
                <a:ext uri="{FF2B5EF4-FFF2-40B4-BE49-F238E27FC236}">
                  <a16:creationId xmlns:a16="http://schemas.microsoft.com/office/drawing/2014/main" id="{352F7406-A3C4-EF47-99F6-19A101C34FD4}"/>
                </a:ext>
              </a:extLst>
            </p:cNvPr>
            <p:cNvPicPr>
              <a:picLocks noChangeAspect="1"/>
            </p:cNvPicPr>
            <p:nvPr/>
          </p:nvPicPr>
          <p:blipFill>
            <a:blip r:embed="rId10"/>
            <a:stretch>
              <a:fillRect/>
            </a:stretch>
          </p:blipFill>
          <p:spPr>
            <a:xfrm>
              <a:off x="8763665" y="5685917"/>
              <a:ext cx="3264480" cy="1005545"/>
            </a:xfrm>
            <a:prstGeom prst="rect">
              <a:avLst/>
            </a:prstGeom>
            <a:solidFill>
              <a:schemeClr val="bg1"/>
            </a:solidFill>
          </p:spPr>
        </p:pic>
      </p:grpSp>
      <p:sp>
        <p:nvSpPr>
          <p:cNvPr id="28" name="TextBox 27">
            <a:extLst>
              <a:ext uri="{FF2B5EF4-FFF2-40B4-BE49-F238E27FC236}">
                <a16:creationId xmlns:a16="http://schemas.microsoft.com/office/drawing/2014/main" id="{9600AD64-5E72-894C-820D-46460A344E13}"/>
              </a:ext>
            </a:extLst>
          </p:cNvPr>
          <p:cNvSpPr txBox="1"/>
          <p:nvPr/>
        </p:nvSpPr>
        <p:spPr>
          <a:xfrm>
            <a:off x="4877194" y="3877211"/>
            <a:ext cx="6001494" cy="369332"/>
          </a:xfrm>
          <a:prstGeom prst="rect">
            <a:avLst/>
          </a:prstGeom>
          <a:noFill/>
        </p:spPr>
        <p:txBody>
          <a:bodyPr wrap="square" rtlCol="0">
            <a:spAutoFit/>
          </a:bodyPr>
          <a:lstStyle/>
          <a:p>
            <a:r>
              <a:rPr lang="en-GB" b="1" dirty="0"/>
              <a:t>Results</a:t>
            </a:r>
            <a:r>
              <a:rPr lang="en-GB" dirty="0"/>
              <a:t> (% change in peak flow from simulation without dams)</a:t>
            </a:r>
          </a:p>
        </p:txBody>
      </p:sp>
      <p:sp>
        <p:nvSpPr>
          <p:cNvPr id="29" name="TextBox 28">
            <a:extLst>
              <a:ext uri="{FF2B5EF4-FFF2-40B4-BE49-F238E27FC236}">
                <a16:creationId xmlns:a16="http://schemas.microsoft.com/office/drawing/2014/main" id="{07F28EA4-F0DC-1A48-8725-EB5D944AAE37}"/>
              </a:ext>
            </a:extLst>
          </p:cNvPr>
          <p:cNvSpPr txBox="1"/>
          <p:nvPr/>
        </p:nvSpPr>
        <p:spPr>
          <a:xfrm>
            <a:off x="4996063" y="5859551"/>
            <a:ext cx="6943718" cy="646331"/>
          </a:xfrm>
          <a:prstGeom prst="rect">
            <a:avLst/>
          </a:prstGeom>
          <a:noFill/>
        </p:spPr>
        <p:txBody>
          <a:bodyPr wrap="square" rtlCol="0">
            <a:spAutoFit/>
          </a:bodyPr>
          <a:lstStyle/>
          <a:p>
            <a:pPr algn="r"/>
            <a:r>
              <a:rPr lang="en-GB" b="1" dirty="0"/>
              <a:t>Modelling sediment transfer produces higher estimates for flood peak reduction </a:t>
            </a:r>
          </a:p>
        </p:txBody>
      </p:sp>
      <p:pic>
        <p:nvPicPr>
          <p:cNvPr id="31" name="Picture 2" descr="josh-wolstenholme">
            <a:extLst>
              <a:ext uri="{FF2B5EF4-FFF2-40B4-BE49-F238E27FC236}">
                <a16:creationId xmlns:a16="http://schemas.microsoft.com/office/drawing/2014/main" id="{52882510-B3AA-E14B-8296-E1E2D7A694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11327180" y="71053"/>
            <a:ext cx="806450" cy="80645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11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EC8AA5B-93D7-5241-9D2D-D6F90F33F7BF}"/>
              </a:ext>
            </a:extLst>
          </p:cNvPr>
          <p:cNvGrpSpPr/>
          <p:nvPr/>
        </p:nvGrpSpPr>
        <p:grpSpPr>
          <a:xfrm>
            <a:off x="4996624" y="2046146"/>
            <a:ext cx="6680646" cy="3180936"/>
            <a:chOff x="61606" y="632872"/>
            <a:chExt cx="6680646" cy="3180936"/>
          </a:xfrm>
        </p:grpSpPr>
        <p:sp>
          <p:nvSpPr>
            <p:cNvPr id="27" name="TextBox 26">
              <a:extLst>
                <a:ext uri="{FF2B5EF4-FFF2-40B4-BE49-F238E27FC236}">
                  <a16:creationId xmlns:a16="http://schemas.microsoft.com/office/drawing/2014/main" id="{FE0E46CC-DC6D-0945-A130-58DDBB05588D}"/>
                </a:ext>
              </a:extLst>
            </p:cNvPr>
            <p:cNvSpPr txBox="1"/>
            <p:nvPr/>
          </p:nvSpPr>
          <p:spPr>
            <a:xfrm>
              <a:off x="1358287" y="636126"/>
              <a:ext cx="236064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Flow Only</a:t>
              </a:r>
            </a:p>
          </p:txBody>
        </p:sp>
        <p:sp>
          <p:nvSpPr>
            <p:cNvPr id="28" name="TextBox 27">
              <a:extLst>
                <a:ext uri="{FF2B5EF4-FFF2-40B4-BE49-F238E27FC236}">
                  <a16:creationId xmlns:a16="http://schemas.microsoft.com/office/drawing/2014/main" id="{D287CF23-C213-764C-8292-2746D84F5E59}"/>
                </a:ext>
              </a:extLst>
            </p:cNvPr>
            <p:cNvSpPr txBox="1"/>
            <p:nvPr/>
          </p:nvSpPr>
          <p:spPr>
            <a:xfrm>
              <a:off x="4121929" y="632872"/>
              <a:ext cx="236064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Sediment</a:t>
              </a:r>
            </a:p>
          </p:txBody>
        </p:sp>
        <p:sp>
          <p:nvSpPr>
            <p:cNvPr id="30" name="TextBox 29">
              <a:extLst>
                <a:ext uri="{FF2B5EF4-FFF2-40B4-BE49-F238E27FC236}">
                  <a16:creationId xmlns:a16="http://schemas.microsoft.com/office/drawing/2014/main" id="{410E79D3-D003-0B4F-AE1E-E00F7547268B}"/>
                </a:ext>
              </a:extLst>
            </p:cNvPr>
            <p:cNvSpPr txBox="1"/>
            <p:nvPr/>
          </p:nvSpPr>
          <p:spPr>
            <a:xfrm>
              <a:off x="115748" y="1252647"/>
              <a:ext cx="23606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in 1 year </a:t>
              </a:r>
            </a:p>
          </p:txBody>
        </p:sp>
        <p:sp>
          <p:nvSpPr>
            <p:cNvPr id="31" name="TextBox 30">
              <a:extLst>
                <a:ext uri="{FF2B5EF4-FFF2-40B4-BE49-F238E27FC236}">
                  <a16:creationId xmlns:a16="http://schemas.microsoft.com/office/drawing/2014/main" id="{5F52F516-00D9-7B4D-A11A-5E943C1EEF15}"/>
                </a:ext>
              </a:extLst>
            </p:cNvPr>
            <p:cNvSpPr txBox="1"/>
            <p:nvPr/>
          </p:nvSpPr>
          <p:spPr>
            <a:xfrm>
              <a:off x="61607" y="2247868"/>
              <a:ext cx="23606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in 10 year </a:t>
              </a:r>
            </a:p>
          </p:txBody>
        </p:sp>
        <p:sp>
          <p:nvSpPr>
            <p:cNvPr id="32" name="TextBox 31">
              <a:extLst>
                <a:ext uri="{FF2B5EF4-FFF2-40B4-BE49-F238E27FC236}">
                  <a16:creationId xmlns:a16="http://schemas.microsoft.com/office/drawing/2014/main" id="{3A72F938-7F0A-1A4B-8B82-CDD32E7497BB}"/>
                </a:ext>
              </a:extLst>
            </p:cNvPr>
            <p:cNvSpPr txBox="1"/>
            <p:nvPr/>
          </p:nvSpPr>
          <p:spPr>
            <a:xfrm>
              <a:off x="61606" y="3233668"/>
              <a:ext cx="23606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in 100 year </a:t>
              </a:r>
            </a:p>
          </p:txBody>
        </p:sp>
        <p:pic>
          <p:nvPicPr>
            <p:cNvPr id="33" name="Picture 32">
              <a:extLst>
                <a:ext uri="{FF2B5EF4-FFF2-40B4-BE49-F238E27FC236}">
                  <a16:creationId xmlns:a16="http://schemas.microsoft.com/office/drawing/2014/main" id="{F949B28C-32A3-0241-918D-ED18C9FAFF6B}"/>
                </a:ext>
              </a:extLst>
            </p:cNvPr>
            <p:cNvPicPr>
              <a:picLocks noChangeAspect="1"/>
            </p:cNvPicPr>
            <p:nvPr/>
          </p:nvPicPr>
          <p:blipFill>
            <a:blip r:embed="rId2"/>
            <a:stretch>
              <a:fillRect/>
            </a:stretch>
          </p:blipFill>
          <p:spPr>
            <a:xfrm>
              <a:off x="982251" y="951091"/>
              <a:ext cx="2880000" cy="883283"/>
            </a:xfrm>
            <a:prstGeom prst="rect">
              <a:avLst/>
            </a:prstGeom>
          </p:spPr>
        </p:pic>
        <p:pic>
          <p:nvPicPr>
            <p:cNvPr id="34" name="Picture 33">
              <a:extLst>
                <a:ext uri="{FF2B5EF4-FFF2-40B4-BE49-F238E27FC236}">
                  <a16:creationId xmlns:a16="http://schemas.microsoft.com/office/drawing/2014/main" id="{3FDE63A8-6F0E-0E46-92F2-91DC7393F0C1}"/>
                </a:ext>
              </a:extLst>
            </p:cNvPr>
            <p:cNvPicPr>
              <a:picLocks noChangeAspect="1"/>
            </p:cNvPicPr>
            <p:nvPr/>
          </p:nvPicPr>
          <p:blipFill>
            <a:blip r:embed="rId3"/>
            <a:stretch>
              <a:fillRect/>
            </a:stretch>
          </p:blipFill>
          <p:spPr>
            <a:xfrm>
              <a:off x="3862252" y="950244"/>
              <a:ext cx="2880000" cy="889958"/>
            </a:xfrm>
            <a:prstGeom prst="rect">
              <a:avLst/>
            </a:prstGeom>
          </p:spPr>
        </p:pic>
        <p:pic>
          <p:nvPicPr>
            <p:cNvPr id="35" name="Picture 34">
              <a:extLst>
                <a:ext uri="{FF2B5EF4-FFF2-40B4-BE49-F238E27FC236}">
                  <a16:creationId xmlns:a16="http://schemas.microsoft.com/office/drawing/2014/main" id="{2B3D4DA2-6710-6D4F-897D-5B7663DE357D}"/>
                </a:ext>
              </a:extLst>
            </p:cNvPr>
            <p:cNvPicPr>
              <a:picLocks noChangeAspect="1"/>
            </p:cNvPicPr>
            <p:nvPr/>
          </p:nvPicPr>
          <p:blipFill>
            <a:blip r:embed="rId4"/>
            <a:stretch>
              <a:fillRect/>
            </a:stretch>
          </p:blipFill>
          <p:spPr>
            <a:xfrm>
              <a:off x="982251" y="1940808"/>
              <a:ext cx="2880000" cy="883283"/>
            </a:xfrm>
            <a:prstGeom prst="rect">
              <a:avLst/>
            </a:prstGeom>
          </p:spPr>
        </p:pic>
        <p:pic>
          <p:nvPicPr>
            <p:cNvPr id="36" name="Picture 35">
              <a:extLst>
                <a:ext uri="{FF2B5EF4-FFF2-40B4-BE49-F238E27FC236}">
                  <a16:creationId xmlns:a16="http://schemas.microsoft.com/office/drawing/2014/main" id="{BFFE115E-02F8-8746-9EE6-0798EF2A1BDA}"/>
                </a:ext>
              </a:extLst>
            </p:cNvPr>
            <p:cNvPicPr>
              <a:picLocks noChangeAspect="1"/>
            </p:cNvPicPr>
            <p:nvPr/>
          </p:nvPicPr>
          <p:blipFill>
            <a:blip r:embed="rId5"/>
            <a:stretch>
              <a:fillRect/>
            </a:stretch>
          </p:blipFill>
          <p:spPr>
            <a:xfrm>
              <a:off x="3862251" y="1940849"/>
              <a:ext cx="2880000" cy="885195"/>
            </a:xfrm>
            <a:prstGeom prst="rect">
              <a:avLst/>
            </a:prstGeom>
          </p:spPr>
        </p:pic>
        <p:pic>
          <p:nvPicPr>
            <p:cNvPr id="37" name="Picture 36">
              <a:extLst>
                <a:ext uri="{FF2B5EF4-FFF2-40B4-BE49-F238E27FC236}">
                  <a16:creationId xmlns:a16="http://schemas.microsoft.com/office/drawing/2014/main" id="{5C598DCF-2430-9948-87AB-AE88A309B682}"/>
                </a:ext>
              </a:extLst>
            </p:cNvPr>
            <p:cNvPicPr>
              <a:picLocks noChangeAspect="1"/>
            </p:cNvPicPr>
            <p:nvPr/>
          </p:nvPicPr>
          <p:blipFill>
            <a:blip r:embed="rId6"/>
            <a:stretch>
              <a:fillRect/>
            </a:stretch>
          </p:blipFill>
          <p:spPr>
            <a:xfrm>
              <a:off x="982251" y="2930525"/>
              <a:ext cx="2880000" cy="883283"/>
            </a:xfrm>
            <a:prstGeom prst="rect">
              <a:avLst/>
            </a:prstGeom>
          </p:spPr>
        </p:pic>
        <p:pic>
          <p:nvPicPr>
            <p:cNvPr id="38" name="Picture 37">
              <a:extLst>
                <a:ext uri="{FF2B5EF4-FFF2-40B4-BE49-F238E27FC236}">
                  <a16:creationId xmlns:a16="http://schemas.microsoft.com/office/drawing/2014/main" id="{4940E750-3CD6-2E4C-B9F0-EFCF3E2160BA}"/>
                </a:ext>
              </a:extLst>
            </p:cNvPr>
            <p:cNvPicPr>
              <a:picLocks noChangeAspect="1"/>
            </p:cNvPicPr>
            <p:nvPr/>
          </p:nvPicPr>
          <p:blipFill>
            <a:blip r:embed="rId7"/>
            <a:stretch>
              <a:fillRect/>
            </a:stretch>
          </p:blipFill>
          <p:spPr>
            <a:xfrm>
              <a:off x="3862251" y="2927715"/>
              <a:ext cx="2880000" cy="885195"/>
            </a:xfrm>
            <a:prstGeom prst="rect">
              <a:avLst/>
            </a:prstGeom>
          </p:spPr>
        </p:pic>
      </p:grpSp>
      <p:sp>
        <p:nvSpPr>
          <p:cNvPr id="14" name="Title 1">
            <a:extLst>
              <a:ext uri="{FF2B5EF4-FFF2-40B4-BE49-F238E27FC236}">
                <a16:creationId xmlns:a16="http://schemas.microsoft.com/office/drawing/2014/main" id="{39D91F7A-DE65-2048-841B-CC8D89A62E91}"/>
              </a:ext>
            </a:extLst>
          </p:cNvPr>
          <p:cNvSpPr>
            <a:spLocks noGrp="1"/>
          </p:cNvSpPr>
          <p:nvPr>
            <p:ph type="title"/>
          </p:nvPr>
        </p:nvSpPr>
        <p:spPr>
          <a:xfrm>
            <a:off x="838200" y="872021"/>
            <a:ext cx="10515600" cy="872020"/>
          </a:xfrm>
        </p:spPr>
        <p:txBody>
          <a:bodyPr/>
          <a:lstStyle/>
          <a:p>
            <a:r>
              <a:rPr lang="en-GB" dirty="0"/>
              <a:t>5. Preliminary Results – Reach 72 hour storm</a:t>
            </a:r>
          </a:p>
        </p:txBody>
      </p:sp>
      <p:sp>
        <p:nvSpPr>
          <p:cNvPr id="3" name="Rectangle 2">
            <a:extLst>
              <a:ext uri="{FF2B5EF4-FFF2-40B4-BE49-F238E27FC236}">
                <a16:creationId xmlns:a16="http://schemas.microsoft.com/office/drawing/2014/main" id="{EAC61944-F9ED-FC44-ABA8-E027C082B5AD}"/>
              </a:ext>
            </a:extLst>
          </p:cNvPr>
          <p:cNvSpPr/>
          <p:nvPr/>
        </p:nvSpPr>
        <p:spPr>
          <a:xfrm>
            <a:off x="346731" y="2240925"/>
            <a:ext cx="4246896" cy="2677656"/>
          </a:xfrm>
          <a:prstGeom prst="rect">
            <a:avLst/>
          </a:prstGeom>
        </p:spPr>
        <p:txBody>
          <a:bodyPr wrap="square">
            <a:spAutoFit/>
          </a:bodyPr>
          <a:lstStyle/>
          <a:p>
            <a:r>
              <a:rPr lang="en-GB" sz="2800" dirty="0"/>
              <a:t>For flow only it is best to have restrictive dams with large gaps. For sediment, it is mostly beneficial to just be less restrictive in all senses.</a:t>
            </a:r>
          </a:p>
        </p:txBody>
      </p:sp>
      <p:grpSp>
        <p:nvGrpSpPr>
          <p:cNvPr id="24" name="Group 23">
            <a:extLst>
              <a:ext uri="{FF2B5EF4-FFF2-40B4-BE49-F238E27FC236}">
                <a16:creationId xmlns:a16="http://schemas.microsoft.com/office/drawing/2014/main" id="{C73164E9-BAE2-9049-B935-8C6BC25188EA}"/>
              </a:ext>
            </a:extLst>
          </p:cNvPr>
          <p:cNvGrpSpPr/>
          <p:nvPr/>
        </p:nvGrpSpPr>
        <p:grpSpPr>
          <a:xfrm>
            <a:off x="0" y="0"/>
            <a:ext cx="12192000" cy="872020"/>
            <a:chOff x="0" y="0"/>
            <a:chExt cx="12192000" cy="872020"/>
          </a:xfrm>
        </p:grpSpPr>
        <p:sp>
          <p:nvSpPr>
            <p:cNvPr id="25" name="Rectangle 24">
              <a:extLst>
                <a:ext uri="{FF2B5EF4-FFF2-40B4-BE49-F238E27FC236}">
                  <a16:creationId xmlns:a16="http://schemas.microsoft.com/office/drawing/2014/main" id="{AE406487-197F-944E-857D-795542541148}"/>
                </a:ext>
              </a:extLst>
            </p:cNvPr>
            <p:cNvSpPr/>
            <p:nvPr/>
          </p:nvSpPr>
          <p:spPr>
            <a:xfrm>
              <a:off x="0" y="0"/>
              <a:ext cx="12192000" cy="8720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ounded Rectangle 25">
              <a:hlinkClick r:id="rId8" action="ppaction://hlinksldjump"/>
              <a:extLst>
                <a:ext uri="{FF2B5EF4-FFF2-40B4-BE49-F238E27FC236}">
                  <a16:creationId xmlns:a16="http://schemas.microsoft.com/office/drawing/2014/main" id="{975E78EA-DF93-474B-8AE7-CFECA9240CD0}"/>
                </a:ext>
              </a:extLst>
            </p:cNvPr>
            <p:cNvSpPr/>
            <p:nvPr/>
          </p:nvSpPr>
          <p:spPr>
            <a:xfrm>
              <a:off x="207068"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1. What are (leaky) woody dams?</a:t>
              </a:r>
            </a:p>
          </p:txBody>
        </p:sp>
        <p:sp>
          <p:nvSpPr>
            <p:cNvPr id="29" name="Rounded Rectangle 28">
              <a:hlinkClick r:id="rId9" action="ppaction://hlinksldjump"/>
              <a:extLst>
                <a:ext uri="{FF2B5EF4-FFF2-40B4-BE49-F238E27FC236}">
                  <a16:creationId xmlns:a16="http://schemas.microsoft.com/office/drawing/2014/main" id="{0E1EB8E2-9919-064A-9069-997343E93D18}"/>
                </a:ext>
              </a:extLst>
            </p:cNvPr>
            <p:cNvSpPr/>
            <p:nvPr/>
          </p:nvSpPr>
          <p:spPr>
            <a:xfrm>
              <a:off x="1070941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7. Future Work</a:t>
              </a:r>
            </a:p>
          </p:txBody>
        </p:sp>
        <p:sp>
          <p:nvSpPr>
            <p:cNvPr id="39" name="Rounded Rectangle 38">
              <a:hlinkClick r:id="rId10" action="ppaction://hlinksldjump"/>
              <a:extLst>
                <a:ext uri="{FF2B5EF4-FFF2-40B4-BE49-F238E27FC236}">
                  <a16:creationId xmlns:a16="http://schemas.microsoft.com/office/drawing/2014/main" id="{FC76C1E2-323A-5041-A7FD-038FD6AEB5AC}"/>
                </a:ext>
              </a:extLst>
            </p:cNvPr>
            <p:cNvSpPr/>
            <p:nvPr/>
          </p:nvSpPr>
          <p:spPr>
            <a:xfrm>
              <a:off x="7208632" y="222358"/>
              <a:ext cx="1288774" cy="4114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000" dirty="0"/>
                <a:t>5. Preliminary Results</a:t>
              </a:r>
            </a:p>
          </p:txBody>
        </p:sp>
        <p:sp>
          <p:nvSpPr>
            <p:cNvPr id="40" name="Rounded Rectangle 39">
              <a:hlinkClick r:id="rId11" action="ppaction://hlinksldjump"/>
              <a:extLst>
                <a:ext uri="{FF2B5EF4-FFF2-40B4-BE49-F238E27FC236}">
                  <a16:creationId xmlns:a16="http://schemas.microsoft.com/office/drawing/2014/main" id="{4613DC71-8DE5-CF4F-BCBB-582B8A1379EE}"/>
                </a:ext>
              </a:extLst>
            </p:cNvPr>
            <p:cNvSpPr/>
            <p:nvPr/>
          </p:nvSpPr>
          <p:spPr>
            <a:xfrm>
              <a:off x="5458241"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4. Experiments</a:t>
              </a:r>
            </a:p>
          </p:txBody>
        </p:sp>
        <p:sp>
          <p:nvSpPr>
            <p:cNvPr id="41" name="Rounded Rectangle 40">
              <a:hlinkClick r:id="rId12" action="ppaction://hlinksldjump"/>
              <a:extLst>
                <a:ext uri="{FF2B5EF4-FFF2-40B4-BE49-F238E27FC236}">
                  <a16:creationId xmlns:a16="http://schemas.microsoft.com/office/drawing/2014/main" id="{C97C791D-861E-394B-A0D3-9A38CA50F267}"/>
                </a:ext>
              </a:extLst>
            </p:cNvPr>
            <p:cNvSpPr/>
            <p:nvPr/>
          </p:nvSpPr>
          <p:spPr>
            <a:xfrm>
              <a:off x="3707850"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3. NFM Toolkit</a:t>
              </a:r>
            </a:p>
          </p:txBody>
        </p:sp>
        <p:sp>
          <p:nvSpPr>
            <p:cNvPr id="42" name="Rounded Rectangle 41">
              <a:hlinkClick r:id="rId13" action="ppaction://hlinksldjump"/>
              <a:extLst>
                <a:ext uri="{FF2B5EF4-FFF2-40B4-BE49-F238E27FC236}">
                  <a16:creationId xmlns:a16="http://schemas.microsoft.com/office/drawing/2014/main" id="{07115D6D-EA4F-6045-BBD8-1D378334760A}"/>
                </a:ext>
              </a:extLst>
            </p:cNvPr>
            <p:cNvSpPr/>
            <p:nvPr/>
          </p:nvSpPr>
          <p:spPr>
            <a:xfrm>
              <a:off x="1957459"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2. What is CAESAR-Lisflood?</a:t>
              </a:r>
            </a:p>
          </p:txBody>
        </p:sp>
        <p:sp>
          <p:nvSpPr>
            <p:cNvPr id="43" name="Rounded Rectangle 42">
              <a:hlinkClick r:id="rId14" action="ppaction://hlinksldjump"/>
              <a:extLst>
                <a:ext uri="{FF2B5EF4-FFF2-40B4-BE49-F238E27FC236}">
                  <a16:creationId xmlns:a16="http://schemas.microsoft.com/office/drawing/2014/main" id="{E91DF793-B525-0A4B-9885-8DD0433C623D}"/>
                </a:ext>
              </a:extLst>
            </p:cNvPr>
            <p:cNvSpPr/>
            <p:nvPr/>
          </p:nvSpPr>
          <p:spPr>
            <a:xfrm>
              <a:off x="895902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6. Importance and Implications</a:t>
              </a:r>
            </a:p>
          </p:txBody>
        </p:sp>
      </p:grpSp>
    </p:spTree>
    <p:extLst>
      <p:ext uri="{BB962C8B-B14F-4D97-AF65-F5344CB8AC3E}">
        <p14:creationId xmlns:p14="http://schemas.microsoft.com/office/powerpoint/2010/main" val="2067948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786A2-41BA-6640-8DB9-E653B827BB7F}"/>
              </a:ext>
            </a:extLst>
          </p:cNvPr>
          <p:cNvSpPr>
            <a:spLocks noGrp="1"/>
          </p:cNvSpPr>
          <p:nvPr>
            <p:ph idx="1"/>
          </p:nvPr>
        </p:nvSpPr>
        <p:spPr/>
        <p:txBody>
          <a:bodyPr/>
          <a:lstStyle/>
          <a:p>
            <a:pPr marL="0" indent="0">
              <a:buNone/>
            </a:pPr>
            <a:r>
              <a:rPr lang="en-GB" dirty="0"/>
              <a:t>Most work modelling dams in the literature is hydrologically or hydraulically focused, despite rivers actively transferring sediment throughout the catchment. Dams used for flood risk management actively capture sediment and therefore are likely to reduce in flood risk management efficacy following storm events, especially when not cleared out/maintained, especially if sediment accumulations are not removed. Here we present a tool that has the potential to estimate maintenance schedules, sediment storage and impact to future flood events. The changes seen in this stage of work however are very small, with a maximum of 1.4% reduction in flood peak. Clearly future work is required to optimise design and location of these interventions.</a:t>
            </a:r>
          </a:p>
        </p:txBody>
      </p:sp>
      <p:sp>
        <p:nvSpPr>
          <p:cNvPr id="14" name="Title 1">
            <a:extLst>
              <a:ext uri="{FF2B5EF4-FFF2-40B4-BE49-F238E27FC236}">
                <a16:creationId xmlns:a16="http://schemas.microsoft.com/office/drawing/2014/main" id="{39D91F7A-DE65-2048-841B-CC8D89A62E91}"/>
              </a:ext>
            </a:extLst>
          </p:cNvPr>
          <p:cNvSpPr>
            <a:spLocks noGrp="1"/>
          </p:cNvSpPr>
          <p:nvPr>
            <p:ph type="title"/>
          </p:nvPr>
        </p:nvSpPr>
        <p:spPr>
          <a:xfrm>
            <a:off x="838200" y="872020"/>
            <a:ext cx="10515600" cy="872021"/>
          </a:xfrm>
        </p:spPr>
        <p:txBody>
          <a:bodyPr/>
          <a:lstStyle/>
          <a:p>
            <a:r>
              <a:rPr lang="en-GB" dirty="0"/>
              <a:t>6. Importance and Implications</a:t>
            </a:r>
          </a:p>
        </p:txBody>
      </p:sp>
      <p:grpSp>
        <p:nvGrpSpPr>
          <p:cNvPr id="13" name="Group 12">
            <a:extLst>
              <a:ext uri="{FF2B5EF4-FFF2-40B4-BE49-F238E27FC236}">
                <a16:creationId xmlns:a16="http://schemas.microsoft.com/office/drawing/2014/main" id="{1351495E-B3F1-8443-B9AE-485F53483EE9}"/>
              </a:ext>
            </a:extLst>
          </p:cNvPr>
          <p:cNvGrpSpPr/>
          <p:nvPr/>
        </p:nvGrpSpPr>
        <p:grpSpPr>
          <a:xfrm>
            <a:off x="0" y="0"/>
            <a:ext cx="12192000" cy="872020"/>
            <a:chOff x="0" y="0"/>
            <a:chExt cx="12192000" cy="872020"/>
          </a:xfrm>
        </p:grpSpPr>
        <p:sp>
          <p:nvSpPr>
            <p:cNvPr id="15" name="Rectangle 14">
              <a:extLst>
                <a:ext uri="{FF2B5EF4-FFF2-40B4-BE49-F238E27FC236}">
                  <a16:creationId xmlns:a16="http://schemas.microsoft.com/office/drawing/2014/main" id="{3ED8FD51-217F-6048-A27F-BED9E75F686B}"/>
                </a:ext>
              </a:extLst>
            </p:cNvPr>
            <p:cNvSpPr/>
            <p:nvPr/>
          </p:nvSpPr>
          <p:spPr>
            <a:xfrm>
              <a:off x="0" y="0"/>
              <a:ext cx="12192000" cy="8720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ounded Rectangle 15">
              <a:hlinkClick r:id="rId2" action="ppaction://hlinksldjump"/>
              <a:extLst>
                <a:ext uri="{FF2B5EF4-FFF2-40B4-BE49-F238E27FC236}">
                  <a16:creationId xmlns:a16="http://schemas.microsoft.com/office/drawing/2014/main" id="{B3A06837-E65B-644F-BC0F-20EDCD21B6C1}"/>
                </a:ext>
              </a:extLst>
            </p:cNvPr>
            <p:cNvSpPr/>
            <p:nvPr/>
          </p:nvSpPr>
          <p:spPr>
            <a:xfrm>
              <a:off x="207068"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1. What are (leaky) woody dams?</a:t>
              </a:r>
            </a:p>
          </p:txBody>
        </p:sp>
        <p:sp>
          <p:nvSpPr>
            <p:cNvPr id="17" name="Rounded Rectangle 16">
              <a:hlinkClick r:id="rId3" action="ppaction://hlinksldjump"/>
              <a:extLst>
                <a:ext uri="{FF2B5EF4-FFF2-40B4-BE49-F238E27FC236}">
                  <a16:creationId xmlns:a16="http://schemas.microsoft.com/office/drawing/2014/main" id="{197E856C-9461-8F4D-B605-4FFFB2C3AB62}"/>
                </a:ext>
              </a:extLst>
            </p:cNvPr>
            <p:cNvSpPr/>
            <p:nvPr/>
          </p:nvSpPr>
          <p:spPr>
            <a:xfrm>
              <a:off x="1070941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7. Future Work</a:t>
              </a:r>
            </a:p>
          </p:txBody>
        </p:sp>
        <p:sp>
          <p:nvSpPr>
            <p:cNvPr id="18" name="Rounded Rectangle 17">
              <a:hlinkClick r:id="rId4" action="ppaction://hlinksldjump"/>
              <a:extLst>
                <a:ext uri="{FF2B5EF4-FFF2-40B4-BE49-F238E27FC236}">
                  <a16:creationId xmlns:a16="http://schemas.microsoft.com/office/drawing/2014/main" id="{F15B23FF-8865-4148-910C-FD83DDFAEBAA}"/>
                </a:ext>
              </a:extLst>
            </p:cNvPr>
            <p:cNvSpPr/>
            <p:nvPr/>
          </p:nvSpPr>
          <p:spPr>
            <a:xfrm>
              <a:off x="7208632"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5. Preliminary Results</a:t>
              </a:r>
            </a:p>
          </p:txBody>
        </p:sp>
        <p:sp>
          <p:nvSpPr>
            <p:cNvPr id="19" name="Rounded Rectangle 18">
              <a:hlinkClick r:id="rId5" action="ppaction://hlinksldjump"/>
              <a:extLst>
                <a:ext uri="{FF2B5EF4-FFF2-40B4-BE49-F238E27FC236}">
                  <a16:creationId xmlns:a16="http://schemas.microsoft.com/office/drawing/2014/main" id="{676DE484-8BF9-C346-AA8C-2AF8A3F30BEF}"/>
                </a:ext>
              </a:extLst>
            </p:cNvPr>
            <p:cNvSpPr/>
            <p:nvPr/>
          </p:nvSpPr>
          <p:spPr>
            <a:xfrm>
              <a:off x="5458241"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4. Experiments</a:t>
              </a:r>
            </a:p>
          </p:txBody>
        </p:sp>
        <p:sp>
          <p:nvSpPr>
            <p:cNvPr id="20" name="Rounded Rectangle 19">
              <a:hlinkClick r:id="rId6" action="ppaction://hlinksldjump"/>
              <a:extLst>
                <a:ext uri="{FF2B5EF4-FFF2-40B4-BE49-F238E27FC236}">
                  <a16:creationId xmlns:a16="http://schemas.microsoft.com/office/drawing/2014/main" id="{2B0DF096-1FFD-2B45-A3C3-C0F19A6921A7}"/>
                </a:ext>
              </a:extLst>
            </p:cNvPr>
            <p:cNvSpPr/>
            <p:nvPr/>
          </p:nvSpPr>
          <p:spPr>
            <a:xfrm>
              <a:off x="3707850"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3. NFM Toolkit</a:t>
              </a:r>
            </a:p>
          </p:txBody>
        </p:sp>
        <p:sp>
          <p:nvSpPr>
            <p:cNvPr id="21" name="Rounded Rectangle 20">
              <a:hlinkClick r:id="rId7" action="ppaction://hlinksldjump"/>
              <a:extLst>
                <a:ext uri="{FF2B5EF4-FFF2-40B4-BE49-F238E27FC236}">
                  <a16:creationId xmlns:a16="http://schemas.microsoft.com/office/drawing/2014/main" id="{FDA484ED-A7E1-C74C-9BDD-AA98DB670A0E}"/>
                </a:ext>
              </a:extLst>
            </p:cNvPr>
            <p:cNvSpPr/>
            <p:nvPr/>
          </p:nvSpPr>
          <p:spPr>
            <a:xfrm>
              <a:off x="1957459"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2. What is CAESAR-Lisflood?</a:t>
              </a:r>
            </a:p>
          </p:txBody>
        </p:sp>
        <p:sp>
          <p:nvSpPr>
            <p:cNvPr id="22" name="Rounded Rectangle 21">
              <a:hlinkClick r:id="rId8" action="ppaction://hlinksldjump"/>
              <a:extLst>
                <a:ext uri="{FF2B5EF4-FFF2-40B4-BE49-F238E27FC236}">
                  <a16:creationId xmlns:a16="http://schemas.microsoft.com/office/drawing/2014/main" id="{0DFAA0DB-9510-8C4B-995B-8FBAAFEBF779}"/>
                </a:ext>
              </a:extLst>
            </p:cNvPr>
            <p:cNvSpPr/>
            <p:nvPr/>
          </p:nvSpPr>
          <p:spPr>
            <a:xfrm>
              <a:off x="8959023" y="222358"/>
              <a:ext cx="1288774" cy="4114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000" dirty="0"/>
                <a:t>6. Importance and Implications</a:t>
              </a:r>
            </a:p>
          </p:txBody>
        </p:sp>
      </p:grpSp>
    </p:spTree>
    <p:extLst>
      <p:ext uri="{BB962C8B-B14F-4D97-AF65-F5344CB8AC3E}">
        <p14:creationId xmlns:p14="http://schemas.microsoft.com/office/powerpoint/2010/main" val="1578395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786A2-41BA-6640-8DB9-E653B827BB7F}"/>
              </a:ext>
            </a:extLst>
          </p:cNvPr>
          <p:cNvSpPr>
            <a:spLocks noGrp="1"/>
          </p:cNvSpPr>
          <p:nvPr>
            <p:ph idx="1"/>
          </p:nvPr>
        </p:nvSpPr>
        <p:spPr/>
        <p:txBody>
          <a:bodyPr/>
          <a:lstStyle/>
          <a:p>
            <a:r>
              <a:rPr lang="en-GB" dirty="0"/>
              <a:t>Full catchment modelling experiments</a:t>
            </a:r>
          </a:p>
          <a:p>
            <a:r>
              <a:rPr lang="en-GB" dirty="0"/>
              <a:t>Full sensitivity analysis of the NFM toolkit using the Morris Method (1991)</a:t>
            </a:r>
          </a:p>
          <a:p>
            <a:r>
              <a:rPr lang="en-GB" dirty="0"/>
              <a:t>Assess the impact of dam location on flood peak reduction</a:t>
            </a:r>
          </a:p>
          <a:p>
            <a:r>
              <a:rPr lang="en-GB" dirty="0"/>
              <a:t>Link the model to empirical field data</a:t>
            </a:r>
          </a:p>
        </p:txBody>
      </p:sp>
      <p:sp>
        <p:nvSpPr>
          <p:cNvPr id="14" name="Title 1">
            <a:extLst>
              <a:ext uri="{FF2B5EF4-FFF2-40B4-BE49-F238E27FC236}">
                <a16:creationId xmlns:a16="http://schemas.microsoft.com/office/drawing/2014/main" id="{39D91F7A-DE65-2048-841B-CC8D89A62E91}"/>
              </a:ext>
            </a:extLst>
          </p:cNvPr>
          <p:cNvSpPr>
            <a:spLocks noGrp="1"/>
          </p:cNvSpPr>
          <p:nvPr>
            <p:ph type="title"/>
          </p:nvPr>
        </p:nvSpPr>
        <p:spPr>
          <a:xfrm>
            <a:off x="838200" y="872020"/>
            <a:ext cx="10515600" cy="872021"/>
          </a:xfrm>
        </p:spPr>
        <p:txBody>
          <a:bodyPr/>
          <a:lstStyle/>
          <a:p>
            <a:r>
              <a:rPr lang="en-GB" dirty="0"/>
              <a:t>7. Future Work</a:t>
            </a:r>
          </a:p>
        </p:txBody>
      </p:sp>
      <p:grpSp>
        <p:nvGrpSpPr>
          <p:cNvPr id="13" name="Group 12">
            <a:extLst>
              <a:ext uri="{FF2B5EF4-FFF2-40B4-BE49-F238E27FC236}">
                <a16:creationId xmlns:a16="http://schemas.microsoft.com/office/drawing/2014/main" id="{3AFE49F6-2613-9A43-8D1E-C8D51A8E3063}"/>
              </a:ext>
            </a:extLst>
          </p:cNvPr>
          <p:cNvGrpSpPr/>
          <p:nvPr/>
        </p:nvGrpSpPr>
        <p:grpSpPr>
          <a:xfrm>
            <a:off x="0" y="0"/>
            <a:ext cx="12192000" cy="872020"/>
            <a:chOff x="0" y="0"/>
            <a:chExt cx="12192000" cy="872020"/>
          </a:xfrm>
        </p:grpSpPr>
        <p:sp>
          <p:nvSpPr>
            <p:cNvPr id="15" name="Rectangle 14">
              <a:extLst>
                <a:ext uri="{FF2B5EF4-FFF2-40B4-BE49-F238E27FC236}">
                  <a16:creationId xmlns:a16="http://schemas.microsoft.com/office/drawing/2014/main" id="{C9C73613-032F-E745-B25E-00C85D151D27}"/>
                </a:ext>
              </a:extLst>
            </p:cNvPr>
            <p:cNvSpPr/>
            <p:nvPr/>
          </p:nvSpPr>
          <p:spPr>
            <a:xfrm>
              <a:off x="0" y="0"/>
              <a:ext cx="12192000" cy="8720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ounded Rectangle 15">
              <a:hlinkClick r:id="rId2" action="ppaction://hlinksldjump"/>
              <a:extLst>
                <a:ext uri="{FF2B5EF4-FFF2-40B4-BE49-F238E27FC236}">
                  <a16:creationId xmlns:a16="http://schemas.microsoft.com/office/drawing/2014/main" id="{83E68421-E9B5-A44A-A06B-DB33856F392A}"/>
                </a:ext>
              </a:extLst>
            </p:cNvPr>
            <p:cNvSpPr/>
            <p:nvPr/>
          </p:nvSpPr>
          <p:spPr>
            <a:xfrm>
              <a:off x="207068"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1. What are (leaky) woody dams?</a:t>
              </a:r>
            </a:p>
          </p:txBody>
        </p:sp>
        <p:sp>
          <p:nvSpPr>
            <p:cNvPr id="17" name="Rounded Rectangle 16">
              <a:hlinkClick r:id="rId3" action="ppaction://hlinksldjump"/>
              <a:extLst>
                <a:ext uri="{FF2B5EF4-FFF2-40B4-BE49-F238E27FC236}">
                  <a16:creationId xmlns:a16="http://schemas.microsoft.com/office/drawing/2014/main" id="{5876BC4E-085C-834D-BE80-352965D0E4B6}"/>
                </a:ext>
              </a:extLst>
            </p:cNvPr>
            <p:cNvSpPr/>
            <p:nvPr/>
          </p:nvSpPr>
          <p:spPr>
            <a:xfrm>
              <a:off x="10709413" y="222358"/>
              <a:ext cx="1288774" cy="4114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000" dirty="0"/>
                <a:t>7. Future Work</a:t>
              </a:r>
            </a:p>
          </p:txBody>
        </p:sp>
        <p:sp>
          <p:nvSpPr>
            <p:cNvPr id="18" name="Rounded Rectangle 17">
              <a:hlinkClick r:id="rId4" action="ppaction://hlinksldjump"/>
              <a:extLst>
                <a:ext uri="{FF2B5EF4-FFF2-40B4-BE49-F238E27FC236}">
                  <a16:creationId xmlns:a16="http://schemas.microsoft.com/office/drawing/2014/main" id="{E21CA295-D904-E443-8762-971912F184C6}"/>
                </a:ext>
              </a:extLst>
            </p:cNvPr>
            <p:cNvSpPr/>
            <p:nvPr/>
          </p:nvSpPr>
          <p:spPr>
            <a:xfrm>
              <a:off x="7208632"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5. Preliminary Results</a:t>
              </a:r>
            </a:p>
          </p:txBody>
        </p:sp>
        <p:sp>
          <p:nvSpPr>
            <p:cNvPr id="19" name="Rounded Rectangle 18">
              <a:hlinkClick r:id="rId5" action="ppaction://hlinksldjump"/>
              <a:extLst>
                <a:ext uri="{FF2B5EF4-FFF2-40B4-BE49-F238E27FC236}">
                  <a16:creationId xmlns:a16="http://schemas.microsoft.com/office/drawing/2014/main" id="{9EFEE187-389F-704E-9B35-784441D55F91}"/>
                </a:ext>
              </a:extLst>
            </p:cNvPr>
            <p:cNvSpPr/>
            <p:nvPr/>
          </p:nvSpPr>
          <p:spPr>
            <a:xfrm>
              <a:off x="5458241"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4. Experiments</a:t>
              </a:r>
            </a:p>
          </p:txBody>
        </p:sp>
        <p:sp>
          <p:nvSpPr>
            <p:cNvPr id="20" name="Rounded Rectangle 19">
              <a:hlinkClick r:id="rId6" action="ppaction://hlinksldjump"/>
              <a:extLst>
                <a:ext uri="{FF2B5EF4-FFF2-40B4-BE49-F238E27FC236}">
                  <a16:creationId xmlns:a16="http://schemas.microsoft.com/office/drawing/2014/main" id="{DAC24D73-E930-8745-8DB5-8FCC7E194282}"/>
                </a:ext>
              </a:extLst>
            </p:cNvPr>
            <p:cNvSpPr/>
            <p:nvPr/>
          </p:nvSpPr>
          <p:spPr>
            <a:xfrm>
              <a:off x="3707850"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3. NFM Toolkit</a:t>
              </a:r>
            </a:p>
          </p:txBody>
        </p:sp>
        <p:sp>
          <p:nvSpPr>
            <p:cNvPr id="21" name="Rounded Rectangle 20">
              <a:hlinkClick r:id="rId7" action="ppaction://hlinksldjump"/>
              <a:extLst>
                <a:ext uri="{FF2B5EF4-FFF2-40B4-BE49-F238E27FC236}">
                  <a16:creationId xmlns:a16="http://schemas.microsoft.com/office/drawing/2014/main" id="{CAADE093-639A-7F4C-B6B8-6DB5388A268B}"/>
                </a:ext>
              </a:extLst>
            </p:cNvPr>
            <p:cNvSpPr/>
            <p:nvPr/>
          </p:nvSpPr>
          <p:spPr>
            <a:xfrm>
              <a:off x="1957459"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2. What is CAESAR-Lisflood?</a:t>
              </a:r>
            </a:p>
          </p:txBody>
        </p:sp>
        <p:sp>
          <p:nvSpPr>
            <p:cNvPr id="22" name="Rounded Rectangle 21">
              <a:hlinkClick r:id="rId8" action="ppaction://hlinksldjump"/>
              <a:extLst>
                <a:ext uri="{FF2B5EF4-FFF2-40B4-BE49-F238E27FC236}">
                  <a16:creationId xmlns:a16="http://schemas.microsoft.com/office/drawing/2014/main" id="{EBDD6904-7BFB-8E41-B371-667754F4222E}"/>
                </a:ext>
              </a:extLst>
            </p:cNvPr>
            <p:cNvSpPr/>
            <p:nvPr/>
          </p:nvSpPr>
          <p:spPr>
            <a:xfrm>
              <a:off x="895902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6. Importance and Implications</a:t>
              </a:r>
            </a:p>
          </p:txBody>
        </p:sp>
      </p:grpSp>
    </p:spTree>
    <p:extLst>
      <p:ext uri="{BB962C8B-B14F-4D97-AF65-F5344CB8AC3E}">
        <p14:creationId xmlns:p14="http://schemas.microsoft.com/office/powerpoint/2010/main" val="1885625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37A4D-8F56-654C-B13E-3E6AD208FBD1}"/>
              </a:ext>
            </a:extLst>
          </p:cNvPr>
          <p:cNvSpPr>
            <a:spLocks noGrp="1"/>
          </p:cNvSpPr>
          <p:nvPr>
            <p:ph type="title"/>
          </p:nvPr>
        </p:nvSpPr>
        <p:spPr>
          <a:xfrm>
            <a:off x="207068" y="872021"/>
            <a:ext cx="11146732" cy="872020"/>
          </a:xfrm>
        </p:spPr>
        <p:txBody>
          <a:bodyPr/>
          <a:lstStyle/>
          <a:p>
            <a:r>
              <a:rPr lang="en-GB" dirty="0"/>
              <a:t>1a. What are (leaky) woody dams?</a:t>
            </a:r>
          </a:p>
        </p:txBody>
      </p:sp>
      <p:sp>
        <p:nvSpPr>
          <p:cNvPr id="12" name="Content Placeholder 2">
            <a:extLst>
              <a:ext uri="{FF2B5EF4-FFF2-40B4-BE49-F238E27FC236}">
                <a16:creationId xmlns:a16="http://schemas.microsoft.com/office/drawing/2014/main" id="{771E1F42-F1C9-E744-8480-409700E2F48B}"/>
              </a:ext>
            </a:extLst>
          </p:cNvPr>
          <p:cNvSpPr>
            <a:spLocks noGrp="1"/>
          </p:cNvSpPr>
          <p:nvPr>
            <p:ph idx="1"/>
          </p:nvPr>
        </p:nvSpPr>
        <p:spPr>
          <a:xfrm>
            <a:off x="207068" y="1825625"/>
            <a:ext cx="5968141" cy="4351338"/>
          </a:xfrm>
        </p:spPr>
        <p:txBody>
          <a:bodyPr/>
          <a:lstStyle/>
          <a:p>
            <a:pPr marL="0" indent="0">
              <a:buNone/>
            </a:pPr>
            <a:r>
              <a:rPr lang="en-GB" dirty="0"/>
              <a:t>Leaky dams are often semi-engineered structures designed to attenuate water during high flows, and to slowly release water over time.</a:t>
            </a:r>
          </a:p>
          <a:p>
            <a:pPr marL="0" indent="0">
              <a:buNone/>
            </a:pPr>
            <a:r>
              <a:rPr lang="en-GB" dirty="0"/>
              <a:t>Dam designs across the UK are highly variable, and their impact and efficacy at the catchment scale on flood peak reduction and sediment transfer is still largely </a:t>
            </a:r>
            <a:r>
              <a:rPr lang="en-GB" dirty="0" err="1"/>
              <a:t>unkown</a:t>
            </a:r>
            <a:r>
              <a:rPr lang="en-GB" dirty="0"/>
              <a:t>.</a:t>
            </a:r>
          </a:p>
        </p:txBody>
      </p:sp>
      <p:grpSp>
        <p:nvGrpSpPr>
          <p:cNvPr id="13" name="Group 12">
            <a:extLst>
              <a:ext uri="{FF2B5EF4-FFF2-40B4-BE49-F238E27FC236}">
                <a16:creationId xmlns:a16="http://schemas.microsoft.com/office/drawing/2014/main" id="{C52A98E8-E794-D645-91C9-4BCB0A31AC42}"/>
              </a:ext>
            </a:extLst>
          </p:cNvPr>
          <p:cNvGrpSpPr/>
          <p:nvPr/>
        </p:nvGrpSpPr>
        <p:grpSpPr>
          <a:xfrm>
            <a:off x="0" y="0"/>
            <a:ext cx="12192000" cy="872020"/>
            <a:chOff x="0" y="0"/>
            <a:chExt cx="12192000" cy="872020"/>
          </a:xfrm>
        </p:grpSpPr>
        <p:sp>
          <p:nvSpPr>
            <p:cNvPr id="14" name="Rectangle 13">
              <a:extLst>
                <a:ext uri="{FF2B5EF4-FFF2-40B4-BE49-F238E27FC236}">
                  <a16:creationId xmlns:a16="http://schemas.microsoft.com/office/drawing/2014/main" id="{E4A223CC-7EE1-9A46-A870-E18B1501B85E}"/>
                </a:ext>
              </a:extLst>
            </p:cNvPr>
            <p:cNvSpPr/>
            <p:nvPr/>
          </p:nvSpPr>
          <p:spPr>
            <a:xfrm>
              <a:off x="0" y="0"/>
              <a:ext cx="12192000" cy="8720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14">
              <a:hlinkClick r:id="rId2" action="ppaction://hlinksldjump"/>
              <a:extLst>
                <a:ext uri="{FF2B5EF4-FFF2-40B4-BE49-F238E27FC236}">
                  <a16:creationId xmlns:a16="http://schemas.microsoft.com/office/drawing/2014/main" id="{71C5F149-A7E5-A949-8E35-338C5BAEA48A}"/>
                </a:ext>
              </a:extLst>
            </p:cNvPr>
            <p:cNvSpPr/>
            <p:nvPr/>
          </p:nvSpPr>
          <p:spPr>
            <a:xfrm>
              <a:off x="207068" y="222358"/>
              <a:ext cx="1288774" cy="4114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000" dirty="0"/>
                <a:t>1. What are (leaky) woody dams?</a:t>
              </a:r>
            </a:p>
          </p:txBody>
        </p:sp>
        <p:sp>
          <p:nvSpPr>
            <p:cNvPr id="16" name="Rounded Rectangle 15">
              <a:hlinkClick r:id="rId3" action="ppaction://hlinksldjump"/>
              <a:extLst>
                <a:ext uri="{FF2B5EF4-FFF2-40B4-BE49-F238E27FC236}">
                  <a16:creationId xmlns:a16="http://schemas.microsoft.com/office/drawing/2014/main" id="{36CB62F7-3A6F-1C4B-9553-4342F3BCC3DE}"/>
                </a:ext>
              </a:extLst>
            </p:cNvPr>
            <p:cNvSpPr/>
            <p:nvPr/>
          </p:nvSpPr>
          <p:spPr>
            <a:xfrm>
              <a:off x="1070941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7. Future Work</a:t>
              </a:r>
            </a:p>
          </p:txBody>
        </p:sp>
        <p:sp>
          <p:nvSpPr>
            <p:cNvPr id="17" name="Rounded Rectangle 16">
              <a:hlinkClick r:id="rId4" action="ppaction://hlinksldjump"/>
              <a:extLst>
                <a:ext uri="{FF2B5EF4-FFF2-40B4-BE49-F238E27FC236}">
                  <a16:creationId xmlns:a16="http://schemas.microsoft.com/office/drawing/2014/main" id="{5274944C-8FAE-FD42-9543-444CE04ECE95}"/>
                </a:ext>
              </a:extLst>
            </p:cNvPr>
            <p:cNvSpPr/>
            <p:nvPr/>
          </p:nvSpPr>
          <p:spPr>
            <a:xfrm>
              <a:off x="7208632"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5. Preliminary Results</a:t>
              </a:r>
            </a:p>
          </p:txBody>
        </p:sp>
        <p:sp>
          <p:nvSpPr>
            <p:cNvPr id="18" name="Rounded Rectangle 17">
              <a:hlinkClick r:id="rId5" action="ppaction://hlinksldjump"/>
              <a:extLst>
                <a:ext uri="{FF2B5EF4-FFF2-40B4-BE49-F238E27FC236}">
                  <a16:creationId xmlns:a16="http://schemas.microsoft.com/office/drawing/2014/main" id="{789E28A1-F3FE-0C42-9233-0FD32C687392}"/>
                </a:ext>
              </a:extLst>
            </p:cNvPr>
            <p:cNvSpPr/>
            <p:nvPr/>
          </p:nvSpPr>
          <p:spPr>
            <a:xfrm>
              <a:off x="5458241"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4. Experiments</a:t>
              </a:r>
            </a:p>
          </p:txBody>
        </p:sp>
        <p:sp>
          <p:nvSpPr>
            <p:cNvPr id="19" name="Rounded Rectangle 18">
              <a:hlinkClick r:id="rId6" action="ppaction://hlinksldjump"/>
              <a:extLst>
                <a:ext uri="{FF2B5EF4-FFF2-40B4-BE49-F238E27FC236}">
                  <a16:creationId xmlns:a16="http://schemas.microsoft.com/office/drawing/2014/main" id="{6B52CED1-A951-324A-83B4-D4AE679D3ED7}"/>
                </a:ext>
              </a:extLst>
            </p:cNvPr>
            <p:cNvSpPr/>
            <p:nvPr/>
          </p:nvSpPr>
          <p:spPr>
            <a:xfrm>
              <a:off x="3707850"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3. NFM Toolkit</a:t>
              </a:r>
            </a:p>
          </p:txBody>
        </p:sp>
        <p:sp>
          <p:nvSpPr>
            <p:cNvPr id="20" name="Rounded Rectangle 19">
              <a:hlinkClick r:id="rId7" action="ppaction://hlinksldjump"/>
              <a:extLst>
                <a:ext uri="{FF2B5EF4-FFF2-40B4-BE49-F238E27FC236}">
                  <a16:creationId xmlns:a16="http://schemas.microsoft.com/office/drawing/2014/main" id="{F8A94942-30CC-6A47-8ABD-DC2FF9450D33}"/>
                </a:ext>
              </a:extLst>
            </p:cNvPr>
            <p:cNvSpPr/>
            <p:nvPr/>
          </p:nvSpPr>
          <p:spPr>
            <a:xfrm>
              <a:off x="1957459"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2. What is CAESAR-Lisflood?</a:t>
              </a:r>
            </a:p>
          </p:txBody>
        </p:sp>
        <p:sp>
          <p:nvSpPr>
            <p:cNvPr id="21" name="Rounded Rectangle 20">
              <a:hlinkClick r:id="rId8" action="ppaction://hlinksldjump"/>
              <a:extLst>
                <a:ext uri="{FF2B5EF4-FFF2-40B4-BE49-F238E27FC236}">
                  <a16:creationId xmlns:a16="http://schemas.microsoft.com/office/drawing/2014/main" id="{D757005E-DE06-9147-814A-9E93016816B1}"/>
                </a:ext>
              </a:extLst>
            </p:cNvPr>
            <p:cNvSpPr/>
            <p:nvPr/>
          </p:nvSpPr>
          <p:spPr>
            <a:xfrm>
              <a:off x="895902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6. Importance and Implications</a:t>
              </a:r>
            </a:p>
          </p:txBody>
        </p:sp>
      </p:grpSp>
      <p:pic>
        <p:nvPicPr>
          <p:cNvPr id="23" name="Picture 22" descr="A picture containing grass, outdoor, nature, wood&#10;&#10;Description automatically generated">
            <a:extLst>
              <a:ext uri="{FF2B5EF4-FFF2-40B4-BE49-F238E27FC236}">
                <a16:creationId xmlns:a16="http://schemas.microsoft.com/office/drawing/2014/main" id="{589912F1-A58C-1043-A220-480B91F968EE}"/>
              </a:ext>
            </a:extLst>
          </p:cNvPr>
          <p:cNvPicPr>
            <a:picLocks noChangeAspect="1"/>
          </p:cNvPicPr>
          <p:nvPr/>
        </p:nvPicPr>
        <p:blipFill rotWithShape="1">
          <a:blip r:embed="rId9">
            <a:extLst>
              <a:ext uri="{28A0092B-C50C-407E-A947-70E740481C1C}">
                <a14:useLocalDpi xmlns:a14="http://schemas.microsoft.com/office/drawing/2010/main" val="0"/>
              </a:ext>
            </a:extLst>
          </a:blip>
          <a:srcRect t="22114"/>
          <a:stretch/>
        </p:blipFill>
        <p:spPr>
          <a:xfrm rot="10800000">
            <a:off x="6290518" y="1928123"/>
            <a:ext cx="5337010" cy="1905208"/>
          </a:xfrm>
          <a:prstGeom prst="rect">
            <a:avLst/>
          </a:prstGeom>
          <a:effectLst>
            <a:outerShdw blurRad="50800" dist="38100" dir="2700000" algn="tl" rotWithShape="0">
              <a:prstClr val="black">
                <a:alpha val="40000"/>
              </a:prstClr>
            </a:outerShdw>
          </a:effectLst>
        </p:spPr>
      </p:pic>
      <p:pic>
        <p:nvPicPr>
          <p:cNvPr id="25" name="Picture 24" descr="A picture containing grass, plant&#10;&#10;Description automatically generated">
            <a:extLst>
              <a:ext uri="{FF2B5EF4-FFF2-40B4-BE49-F238E27FC236}">
                <a16:creationId xmlns:a16="http://schemas.microsoft.com/office/drawing/2014/main" id="{DD2D8E1C-757D-9A40-8B15-6A7125C072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6290519" y="3833331"/>
            <a:ext cx="5337009" cy="2446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6261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37A4D-8F56-654C-B13E-3E6AD208FBD1}"/>
              </a:ext>
            </a:extLst>
          </p:cNvPr>
          <p:cNvSpPr>
            <a:spLocks noGrp="1"/>
          </p:cNvSpPr>
          <p:nvPr>
            <p:ph type="title"/>
          </p:nvPr>
        </p:nvSpPr>
        <p:spPr>
          <a:xfrm>
            <a:off x="207068" y="872021"/>
            <a:ext cx="11146732" cy="872020"/>
          </a:xfrm>
        </p:spPr>
        <p:txBody>
          <a:bodyPr/>
          <a:lstStyle/>
          <a:p>
            <a:r>
              <a:rPr lang="en-GB" dirty="0"/>
              <a:t>1b. Project purpose</a:t>
            </a:r>
          </a:p>
        </p:txBody>
      </p:sp>
      <p:sp>
        <p:nvSpPr>
          <p:cNvPr id="12" name="Content Placeholder 2">
            <a:extLst>
              <a:ext uri="{FF2B5EF4-FFF2-40B4-BE49-F238E27FC236}">
                <a16:creationId xmlns:a16="http://schemas.microsoft.com/office/drawing/2014/main" id="{771E1F42-F1C9-E744-8480-409700E2F48B}"/>
              </a:ext>
            </a:extLst>
          </p:cNvPr>
          <p:cNvSpPr>
            <a:spLocks noGrp="1"/>
          </p:cNvSpPr>
          <p:nvPr>
            <p:ph idx="1"/>
          </p:nvPr>
        </p:nvSpPr>
        <p:spPr>
          <a:xfrm>
            <a:off x="5974952" y="1744041"/>
            <a:ext cx="5968141" cy="4351338"/>
          </a:xfrm>
        </p:spPr>
        <p:txBody>
          <a:bodyPr>
            <a:normAutofit fontScale="85000" lnSpcReduction="20000"/>
          </a:bodyPr>
          <a:lstStyle/>
          <a:p>
            <a:pPr marL="0" indent="0">
              <a:buNone/>
            </a:pPr>
            <a:r>
              <a:rPr lang="en-GB" dirty="0"/>
              <a:t>Most numerical modelling does not consider how the efficacy of the dams evolve as they retain sediment, and the potential implications for flood risk management downstream. Rivers are not static, and sediment transfer must be accounted for. </a:t>
            </a:r>
          </a:p>
          <a:p>
            <a:pPr marL="0" indent="0">
              <a:buNone/>
            </a:pPr>
            <a:r>
              <a:rPr lang="en-GB" dirty="0"/>
              <a:t>Here we develop a tool capable of modelling dams at both the reach and catchment scales to assess best placement of dams and future risks/rewards.</a:t>
            </a:r>
          </a:p>
          <a:p>
            <a:pPr marL="0" indent="0">
              <a:buNone/>
            </a:pPr>
            <a:r>
              <a:rPr lang="en-GB" dirty="0"/>
              <a:t>Using CAESAR-Lisflood (</a:t>
            </a:r>
            <a:r>
              <a:rPr lang="en-GB" dirty="0" err="1"/>
              <a:t>Coulthard</a:t>
            </a:r>
            <a:r>
              <a:rPr lang="en-GB" dirty="0"/>
              <a:t> et al., 2013), an NFM toolkit has been created, capable of modelling leaky woody dams at the reach scale.</a:t>
            </a:r>
          </a:p>
        </p:txBody>
      </p:sp>
      <p:pic>
        <p:nvPicPr>
          <p:cNvPr id="4" name="Picture 3" descr="A picture containing grass, outdoor, nature, plant&#10;&#10;Description automatically generated">
            <a:extLst>
              <a:ext uri="{FF2B5EF4-FFF2-40B4-BE49-F238E27FC236}">
                <a16:creationId xmlns:a16="http://schemas.microsoft.com/office/drawing/2014/main" id="{23A338CC-38D1-1D4B-BE00-4D2587B05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78806" y="1659683"/>
            <a:ext cx="5024402" cy="2302851"/>
          </a:xfrm>
          <a:prstGeom prst="rect">
            <a:avLst/>
          </a:prstGeom>
        </p:spPr>
      </p:pic>
      <p:pic>
        <p:nvPicPr>
          <p:cNvPr id="6" name="Picture 5" descr="A picture containing outdoor, nature&#10;&#10;Description automatically generated">
            <a:extLst>
              <a:ext uri="{FF2B5EF4-FFF2-40B4-BE49-F238E27FC236}">
                <a16:creationId xmlns:a16="http://schemas.microsoft.com/office/drawing/2014/main" id="{C571AAD7-E55D-C34C-974F-05DE7AB9F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78809" y="3962535"/>
            <a:ext cx="5024399" cy="2302850"/>
          </a:xfrm>
          <a:prstGeom prst="rect">
            <a:avLst/>
          </a:prstGeom>
        </p:spPr>
      </p:pic>
      <p:grpSp>
        <p:nvGrpSpPr>
          <p:cNvPr id="22" name="Group 21">
            <a:extLst>
              <a:ext uri="{FF2B5EF4-FFF2-40B4-BE49-F238E27FC236}">
                <a16:creationId xmlns:a16="http://schemas.microsoft.com/office/drawing/2014/main" id="{28D00AC4-D229-1D46-A858-44F6AB07CB4D}"/>
              </a:ext>
            </a:extLst>
          </p:cNvPr>
          <p:cNvGrpSpPr/>
          <p:nvPr/>
        </p:nvGrpSpPr>
        <p:grpSpPr>
          <a:xfrm>
            <a:off x="0" y="0"/>
            <a:ext cx="12192000" cy="872020"/>
            <a:chOff x="0" y="0"/>
            <a:chExt cx="12192000" cy="872020"/>
          </a:xfrm>
        </p:grpSpPr>
        <p:sp>
          <p:nvSpPr>
            <p:cNvPr id="23" name="Rectangle 22">
              <a:extLst>
                <a:ext uri="{FF2B5EF4-FFF2-40B4-BE49-F238E27FC236}">
                  <a16:creationId xmlns:a16="http://schemas.microsoft.com/office/drawing/2014/main" id="{87035B4B-F995-864D-9F84-063C9C466453}"/>
                </a:ext>
              </a:extLst>
            </p:cNvPr>
            <p:cNvSpPr/>
            <p:nvPr/>
          </p:nvSpPr>
          <p:spPr>
            <a:xfrm>
              <a:off x="0" y="0"/>
              <a:ext cx="12192000" cy="8720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a:hlinkClick r:id="rId4" action="ppaction://hlinksldjump"/>
              <a:extLst>
                <a:ext uri="{FF2B5EF4-FFF2-40B4-BE49-F238E27FC236}">
                  <a16:creationId xmlns:a16="http://schemas.microsoft.com/office/drawing/2014/main" id="{CA8746B5-FA9D-6840-82C1-5FBE9CD6535A}"/>
                </a:ext>
              </a:extLst>
            </p:cNvPr>
            <p:cNvSpPr/>
            <p:nvPr/>
          </p:nvSpPr>
          <p:spPr>
            <a:xfrm>
              <a:off x="207068" y="222358"/>
              <a:ext cx="1288774" cy="4114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000" dirty="0"/>
                <a:t>1. What are (leaky) woody dams?</a:t>
              </a:r>
            </a:p>
          </p:txBody>
        </p:sp>
        <p:sp>
          <p:nvSpPr>
            <p:cNvPr id="25" name="Rounded Rectangle 24">
              <a:hlinkClick r:id="rId5" action="ppaction://hlinksldjump"/>
              <a:extLst>
                <a:ext uri="{FF2B5EF4-FFF2-40B4-BE49-F238E27FC236}">
                  <a16:creationId xmlns:a16="http://schemas.microsoft.com/office/drawing/2014/main" id="{EE99D556-A63C-0947-A7AE-C49FCE6AF01E}"/>
                </a:ext>
              </a:extLst>
            </p:cNvPr>
            <p:cNvSpPr/>
            <p:nvPr/>
          </p:nvSpPr>
          <p:spPr>
            <a:xfrm>
              <a:off x="1070941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7. Future Work</a:t>
              </a:r>
            </a:p>
          </p:txBody>
        </p:sp>
        <p:sp>
          <p:nvSpPr>
            <p:cNvPr id="26" name="Rounded Rectangle 25">
              <a:hlinkClick r:id="rId6" action="ppaction://hlinksldjump"/>
              <a:extLst>
                <a:ext uri="{FF2B5EF4-FFF2-40B4-BE49-F238E27FC236}">
                  <a16:creationId xmlns:a16="http://schemas.microsoft.com/office/drawing/2014/main" id="{B8A11FD3-38E6-A842-83C1-479538F66D72}"/>
                </a:ext>
              </a:extLst>
            </p:cNvPr>
            <p:cNvSpPr/>
            <p:nvPr/>
          </p:nvSpPr>
          <p:spPr>
            <a:xfrm>
              <a:off x="7208632"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5. Preliminary Results</a:t>
              </a:r>
            </a:p>
          </p:txBody>
        </p:sp>
        <p:sp>
          <p:nvSpPr>
            <p:cNvPr id="27" name="Rounded Rectangle 26">
              <a:hlinkClick r:id="rId7" action="ppaction://hlinksldjump"/>
              <a:extLst>
                <a:ext uri="{FF2B5EF4-FFF2-40B4-BE49-F238E27FC236}">
                  <a16:creationId xmlns:a16="http://schemas.microsoft.com/office/drawing/2014/main" id="{9B5E7F66-28ED-9A40-9F75-603E3F18B2B6}"/>
                </a:ext>
              </a:extLst>
            </p:cNvPr>
            <p:cNvSpPr/>
            <p:nvPr/>
          </p:nvSpPr>
          <p:spPr>
            <a:xfrm>
              <a:off x="5458241"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4. Experiments</a:t>
              </a:r>
            </a:p>
          </p:txBody>
        </p:sp>
        <p:sp>
          <p:nvSpPr>
            <p:cNvPr id="28" name="Rounded Rectangle 27">
              <a:hlinkClick r:id="rId8" action="ppaction://hlinksldjump"/>
              <a:extLst>
                <a:ext uri="{FF2B5EF4-FFF2-40B4-BE49-F238E27FC236}">
                  <a16:creationId xmlns:a16="http://schemas.microsoft.com/office/drawing/2014/main" id="{408FDD77-7301-3741-9FC6-76C5A2684E4D}"/>
                </a:ext>
              </a:extLst>
            </p:cNvPr>
            <p:cNvSpPr/>
            <p:nvPr/>
          </p:nvSpPr>
          <p:spPr>
            <a:xfrm>
              <a:off x="3707850"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3. NFM Toolkit</a:t>
              </a:r>
            </a:p>
          </p:txBody>
        </p:sp>
        <p:sp>
          <p:nvSpPr>
            <p:cNvPr id="29" name="Rounded Rectangle 28">
              <a:hlinkClick r:id="rId9" action="ppaction://hlinksldjump"/>
              <a:extLst>
                <a:ext uri="{FF2B5EF4-FFF2-40B4-BE49-F238E27FC236}">
                  <a16:creationId xmlns:a16="http://schemas.microsoft.com/office/drawing/2014/main" id="{ED1A8F1B-97AD-744C-863A-E45A96CC1B5D}"/>
                </a:ext>
              </a:extLst>
            </p:cNvPr>
            <p:cNvSpPr/>
            <p:nvPr/>
          </p:nvSpPr>
          <p:spPr>
            <a:xfrm>
              <a:off x="1957459"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2. What is CAESAR-Lisflood?</a:t>
              </a:r>
            </a:p>
          </p:txBody>
        </p:sp>
        <p:sp>
          <p:nvSpPr>
            <p:cNvPr id="30" name="Rounded Rectangle 29">
              <a:hlinkClick r:id="rId10" action="ppaction://hlinksldjump"/>
              <a:extLst>
                <a:ext uri="{FF2B5EF4-FFF2-40B4-BE49-F238E27FC236}">
                  <a16:creationId xmlns:a16="http://schemas.microsoft.com/office/drawing/2014/main" id="{B0F52A15-91C2-F148-991A-09F97B076A6A}"/>
                </a:ext>
              </a:extLst>
            </p:cNvPr>
            <p:cNvSpPr/>
            <p:nvPr/>
          </p:nvSpPr>
          <p:spPr>
            <a:xfrm>
              <a:off x="895902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6. Importance and Implications</a:t>
              </a:r>
            </a:p>
          </p:txBody>
        </p:sp>
      </p:grpSp>
    </p:spTree>
    <p:extLst>
      <p:ext uri="{BB962C8B-B14F-4D97-AF65-F5344CB8AC3E}">
        <p14:creationId xmlns:p14="http://schemas.microsoft.com/office/powerpoint/2010/main" val="923277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2F1F20F-030E-644E-A131-1D057B769FA4}"/>
              </a:ext>
            </a:extLst>
          </p:cNvPr>
          <p:cNvPicPr>
            <a:picLocks noChangeAspect="1"/>
          </p:cNvPicPr>
          <p:nvPr/>
        </p:nvPicPr>
        <p:blipFill rotWithShape="1">
          <a:blip r:embed="rId2">
            <a:extLst>
              <a:ext uri="{28A0092B-C50C-407E-A947-70E740481C1C}">
                <a14:useLocalDpi xmlns:a14="http://schemas.microsoft.com/office/drawing/2010/main" val="0"/>
              </a:ext>
            </a:extLst>
          </a:blip>
          <a:srcRect r="42234"/>
          <a:stretch/>
        </p:blipFill>
        <p:spPr>
          <a:xfrm>
            <a:off x="274201" y="1880324"/>
            <a:ext cx="3433649" cy="4241940"/>
          </a:xfrm>
          <a:prstGeom prst="rect">
            <a:avLst/>
          </a:prstGeom>
        </p:spPr>
      </p:pic>
      <p:sp>
        <p:nvSpPr>
          <p:cNvPr id="3" name="Content Placeholder 2">
            <a:extLst>
              <a:ext uri="{FF2B5EF4-FFF2-40B4-BE49-F238E27FC236}">
                <a16:creationId xmlns:a16="http://schemas.microsoft.com/office/drawing/2014/main" id="{271786A2-41BA-6640-8DB9-E653B827BB7F}"/>
              </a:ext>
            </a:extLst>
          </p:cNvPr>
          <p:cNvSpPr>
            <a:spLocks noGrp="1"/>
          </p:cNvSpPr>
          <p:nvPr>
            <p:ph idx="1"/>
          </p:nvPr>
        </p:nvSpPr>
        <p:spPr>
          <a:xfrm>
            <a:off x="5247860" y="1825625"/>
            <a:ext cx="6105940" cy="4351338"/>
          </a:xfrm>
        </p:spPr>
        <p:txBody>
          <a:bodyPr>
            <a:normAutofit lnSpcReduction="10000"/>
          </a:bodyPr>
          <a:lstStyle/>
          <a:p>
            <a:pPr marL="0" indent="0">
              <a:buNone/>
            </a:pPr>
            <a:r>
              <a:rPr lang="en-GB" dirty="0"/>
              <a:t>CAESAR-Lisflood (C-L) is the integration of the landscape evolution model CAESAR and the hydrodynamic model Lisflood-FP (</a:t>
            </a:r>
            <a:r>
              <a:rPr lang="en-GB" dirty="0" err="1"/>
              <a:t>Coulthard</a:t>
            </a:r>
            <a:r>
              <a:rPr lang="en-GB" dirty="0"/>
              <a:t> et al., 2013). C-L is able to run simulations over high and coarse spatial and temporal resolutions (&lt;5 - 50 m grid size, minute to millennia timesteps).</a:t>
            </a:r>
          </a:p>
          <a:p>
            <a:pPr marL="0" indent="0">
              <a:buNone/>
            </a:pPr>
            <a:r>
              <a:rPr lang="en-GB" dirty="0"/>
              <a:t>Here, the NFM toolkit adds an input layer to define dam locations within the catchment or reach.</a:t>
            </a:r>
          </a:p>
        </p:txBody>
      </p:sp>
      <p:sp>
        <p:nvSpPr>
          <p:cNvPr id="14" name="Title 1">
            <a:extLst>
              <a:ext uri="{FF2B5EF4-FFF2-40B4-BE49-F238E27FC236}">
                <a16:creationId xmlns:a16="http://schemas.microsoft.com/office/drawing/2014/main" id="{39D91F7A-DE65-2048-841B-CC8D89A62E91}"/>
              </a:ext>
            </a:extLst>
          </p:cNvPr>
          <p:cNvSpPr>
            <a:spLocks noGrp="1"/>
          </p:cNvSpPr>
          <p:nvPr>
            <p:ph type="title"/>
          </p:nvPr>
        </p:nvSpPr>
        <p:spPr>
          <a:xfrm>
            <a:off x="838200" y="872021"/>
            <a:ext cx="10515600" cy="872020"/>
          </a:xfrm>
        </p:spPr>
        <p:txBody>
          <a:bodyPr/>
          <a:lstStyle/>
          <a:p>
            <a:r>
              <a:rPr lang="en-GB" dirty="0"/>
              <a:t>2. What is CAESAR-Lisflood?</a:t>
            </a:r>
          </a:p>
        </p:txBody>
      </p:sp>
      <p:sp>
        <p:nvSpPr>
          <p:cNvPr id="25" name="Content Placeholder 2">
            <a:extLst>
              <a:ext uri="{FF2B5EF4-FFF2-40B4-BE49-F238E27FC236}">
                <a16:creationId xmlns:a16="http://schemas.microsoft.com/office/drawing/2014/main" id="{D43BAFDC-9CB5-AE4D-A20A-F8408ABE75B6}"/>
              </a:ext>
            </a:extLst>
          </p:cNvPr>
          <p:cNvSpPr txBox="1">
            <a:spLocks/>
          </p:cNvSpPr>
          <p:nvPr/>
        </p:nvSpPr>
        <p:spPr>
          <a:xfrm>
            <a:off x="3690177" y="1825625"/>
            <a:ext cx="155768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800" dirty="0"/>
              <a:t>NFM </a:t>
            </a:r>
          </a:p>
          <a:p>
            <a:pPr marL="0" indent="0">
              <a:spcBef>
                <a:spcPts val="0"/>
              </a:spcBef>
              <a:buNone/>
            </a:pPr>
            <a:r>
              <a:rPr lang="en-GB" sz="1800" dirty="0"/>
              <a:t>Intervention</a:t>
            </a:r>
          </a:p>
          <a:p>
            <a:pPr marL="0" indent="0">
              <a:spcBef>
                <a:spcPts val="0"/>
              </a:spcBef>
              <a:buNone/>
            </a:pPr>
            <a:endParaRPr lang="en-GB" sz="1800" dirty="0"/>
          </a:p>
          <a:p>
            <a:pPr marL="0" indent="0">
              <a:spcBef>
                <a:spcPts val="0"/>
              </a:spcBef>
              <a:buNone/>
            </a:pPr>
            <a:endParaRPr lang="en-GB" sz="1800" dirty="0"/>
          </a:p>
          <a:p>
            <a:pPr marL="0" indent="0">
              <a:spcBef>
                <a:spcPts val="0"/>
              </a:spcBef>
              <a:buNone/>
            </a:pPr>
            <a:r>
              <a:rPr lang="en-GB" sz="1800" dirty="0"/>
              <a:t>Land Use </a:t>
            </a:r>
          </a:p>
          <a:p>
            <a:pPr marL="0" indent="0">
              <a:spcBef>
                <a:spcPts val="0"/>
              </a:spcBef>
              <a:buNone/>
            </a:pPr>
            <a:r>
              <a:rPr lang="en-GB" sz="1800" dirty="0"/>
              <a:t>(as roughness)</a:t>
            </a:r>
          </a:p>
          <a:p>
            <a:pPr marL="0" indent="0">
              <a:spcBef>
                <a:spcPts val="0"/>
              </a:spcBef>
              <a:buNone/>
            </a:pPr>
            <a:endParaRPr lang="en-GB" sz="1800" dirty="0"/>
          </a:p>
          <a:p>
            <a:pPr marL="0" indent="0">
              <a:spcBef>
                <a:spcPts val="0"/>
              </a:spcBef>
              <a:buNone/>
            </a:pPr>
            <a:endParaRPr lang="en-GB" sz="1800" dirty="0"/>
          </a:p>
          <a:p>
            <a:pPr marL="0" indent="0">
              <a:spcBef>
                <a:spcPts val="0"/>
              </a:spcBef>
              <a:buNone/>
            </a:pPr>
            <a:endParaRPr lang="en-GB" sz="1800" dirty="0"/>
          </a:p>
          <a:p>
            <a:pPr marL="0" indent="0">
              <a:spcBef>
                <a:spcPts val="0"/>
              </a:spcBef>
              <a:buNone/>
            </a:pPr>
            <a:r>
              <a:rPr lang="en-GB" sz="1800" dirty="0"/>
              <a:t>Topography</a:t>
            </a:r>
          </a:p>
          <a:p>
            <a:pPr marL="0" indent="0">
              <a:spcBef>
                <a:spcPts val="0"/>
              </a:spcBef>
              <a:buNone/>
            </a:pPr>
            <a:endParaRPr lang="en-GB" sz="1800" dirty="0"/>
          </a:p>
          <a:p>
            <a:pPr marL="0" indent="0">
              <a:spcBef>
                <a:spcPts val="0"/>
              </a:spcBef>
              <a:buNone/>
            </a:pPr>
            <a:endParaRPr lang="en-GB" sz="1800" dirty="0"/>
          </a:p>
          <a:p>
            <a:pPr marL="0" indent="0">
              <a:spcBef>
                <a:spcPts val="0"/>
              </a:spcBef>
              <a:buNone/>
            </a:pPr>
            <a:endParaRPr lang="en-GB" sz="1800" dirty="0"/>
          </a:p>
          <a:p>
            <a:pPr marL="0" indent="0">
              <a:spcBef>
                <a:spcPts val="0"/>
              </a:spcBef>
              <a:buNone/>
            </a:pPr>
            <a:r>
              <a:rPr lang="en-GB" sz="1800" dirty="0"/>
              <a:t>Bedrock</a:t>
            </a:r>
          </a:p>
        </p:txBody>
      </p:sp>
      <p:grpSp>
        <p:nvGrpSpPr>
          <p:cNvPr id="26" name="Group 25">
            <a:extLst>
              <a:ext uri="{FF2B5EF4-FFF2-40B4-BE49-F238E27FC236}">
                <a16:creationId xmlns:a16="http://schemas.microsoft.com/office/drawing/2014/main" id="{B7502D47-9CEB-854A-98A1-1AAA12CBE391}"/>
              </a:ext>
            </a:extLst>
          </p:cNvPr>
          <p:cNvGrpSpPr/>
          <p:nvPr/>
        </p:nvGrpSpPr>
        <p:grpSpPr>
          <a:xfrm>
            <a:off x="0" y="0"/>
            <a:ext cx="12192000" cy="872020"/>
            <a:chOff x="0" y="0"/>
            <a:chExt cx="12192000" cy="872020"/>
          </a:xfrm>
        </p:grpSpPr>
        <p:sp>
          <p:nvSpPr>
            <p:cNvPr id="27" name="Rectangle 26">
              <a:extLst>
                <a:ext uri="{FF2B5EF4-FFF2-40B4-BE49-F238E27FC236}">
                  <a16:creationId xmlns:a16="http://schemas.microsoft.com/office/drawing/2014/main" id="{0C7045F3-9E90-494A-9B80-422980D8CF7B}"/>
                </a:ext>
              </a:extLst>
            </p:cNvPr>
            <p:cNvSpPr/>
            <p:nvPr/>
          </p:nvSpPr>
          <p:spPr>
            <a:xfrm>
              <a:off x="0" y="0"/>
              <a:ext cx="12192000" cy="8720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ounded Rectangle 27">
              <a:hlinkClick r:id="rId3" action="ppaction://hlinksldjump"/>
              <a:extLst>
                <a:ext uri="{FF2B5EF4-FFF2-40B4-BE49-F238E27FC236}">
                  <a16:creationId xmlns:a16="http://schemas.microsoft.com/office/drawing/2014/main" id="{2403732F-62B8-6446-AFD7-39A603DF7E72}"/>
                </a:ext>
              </a:extLst>
            </p:cNvPr>
            <p:cNvSpPr/>
            <p:nvPr/>
          </p:nvSpPr>
          <p:spPr>
            <a:xfrm>
              <a:off x="207068"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1. What are (leaky) woody dams?</a:t>
              </a:r>
            </a:p>
          </p:txBody>
        </p:sp>
        <p:sp>
          <p:nvSpPr>
            <p:cNvPr id="29" name="Rounded Rectangle 28">
              <a:hlinkClick r:id="rId4" action="ppaction://hlinksldjump"/>
              <a:extLst>
                <a:ext uri="{FF2B5EF4-FFF2-40B4-BE49-F238E27FC236}">
                  <a16:creationId xmlns:a16="http://schemas.microsoft.com/office/drawing/2014/main" id="{50897E38-AA9C-5142-B6B2-FE3215B2CBD0}"/>
                </a:ext>
              </a:extLst>
            </p:cNvPr>
            <p:cNvSpPr/>
            <p:nvPr/>
          </p:nvSpPr>
          <p:spPr>
            <a:xfrm>
              <a:off x="1070941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7. Future Work</a:t>
              </a:r>
            </a:p>
          </p:txBody>
        </p:sp>
        <p:sp>
          <p:nvSpPr>
            <p:cNvPr id="30" name="Rounded Rectangle 29">
              <a:hlinkClick r:id="rId5" action="ppaction://hlinksldjump"/>
              <a:extLst>
                <a:ext uri="{FF2B5EF4-FFF2-40B4-BE49-F238E27FC236}">
                  <a16:creationId xmlns:a16="http://schemas.microsoft.com/office/drawing/2014/main" id="{4653D645-228E-0F4A-8656-256B9EEE9CF7}"/>
                </a:ext>
              </a:extLst>
            </p:cNvPr>
            <p:cNvSpPr/>
            <p:nvPr/>
          </p:nvSpPr>
          <p:spPr>
            <a:xfrm>
              <a:off x="7208632"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5. Preliminary Results</a:t>
              </a:r>
            </a:p>
          </p:txBody>
        </p:sp>
        <p:sp>
          <p:nvSpPr>
            <p:cNvPr id="31" name="Rounded Rectangle 30">
              <a:hlinkClick r:id="rId6" action="ppaction://hlinksldjump"/>
              <a:extLst>
                <a:ext uri="{FF2B5EF4-FFF2-40B4-BE49-F238E27FC236}">
                  <a16:creationId xmlns:a16="http://schemas.microsoft.com/office/drawing/2014/main" id="{80F37F60-8C61-EB41-A075-DE014053E99A}"/>
                </a:ext>
              </a:extLst>
            </p:cNvPr>
            <p:cNvSpPr/>
            <p:nvPr/>
          </p:nvSpPr>
          <p:spPr>
            <a:xfrm>
              <a:off x="5458241"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4. Experiments</a:t>
              </a:r>
            </a:p>
          </p:txBody>
        </p:sp>
        <p:sp>
          <p:nvSpPr>
            <p:cNvPr id="32" name="Rounded Rectangle 31">
              <a:hlinkClick r:id="rId7" action="ppaction://hlinksldjump"/>
              <a:extLst>
                <a:ext uri="{FF2B5EF4-FFF2-40B4-BE49-F238E27FC236}">
                  <a16:creationId xmlns:a16="http://schemas.microsoft.com/office/drawing/2014/main" id="{B9A2CA9E-27D7-7744-85FF-F4732769D8E2}"/>
                </a:ext>
              </a:extLst>
            </p:cNvPr>
            <p:cNvSpPr/>
            <p:nvPr/>
          </p:nvSpPr>
          <p:spPr>
            <a:xfrm>
              <a:off x="3707850"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3. NFM Toolkit</a:t>
              </a:r>
            </a:p>
          </p:txBody>
        </p:sp>
        <p:sp>
          <p:nvSpPr>
            <p:cNvPr id="33" name="Rounded Rectangle 32">
              <a:hlinkClick r:id="rId8" action="ppaction://hlinksldjump"/>
              <a:extLst>
                <a:ext uri="{FF2B5EF4-FFF2-40B4-BE49-F238E27FC236}">
                  <a16:creationId xmlns:a16="http://schemas.microsoft.com/office/drawing/2014/main" id="{62098AD4-0E21-B54A-8840-C34F722A2FD6}"/>
                </a:ext>
              </a:extLst>
            </p:cNvPr>
            <p:cNvSpPr/>
            <p:nvPr/>
          </p:nvSpPr>
          <p:spPr>
            <a:xfrm>
              <a:off x="1957459" y="222358"/>
              <a:ext cx="1288774" cy="4114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000" dirty="0"/>
                <a:t>2. What is CAESAR-Lisflood?</a:t>
              </a:r>
            </a:p>
          </p:txBody>
        </p:sp>
        <p:sp>
          <p:nvSpPr>
            <p:cNvPr id="34" name="Rounded Rectangle 33">
              <a:hlinkClick r:id="rId9" action="ppaction://hlinksldjump"/>
              <a:extLst>
                <a:ext uri="{FF2B5EF4-FFF2-40B4-BE49-F238E27FC236}">
                  <a16:creationId xmlns:a16="http://schemas.microsoft.com/office/drawing/2014/main" id="{EED229EF-FDD0-024A-B9FF-0E4EA29F962F}"/>
                </a:ext>
              </a:extLst>
            </p:cNvPr>
            <p:cNvSpPr/>
            <p:nvPr/>
          </p:nvSpPr>
          <p:spPr>
            <a:xfrm>
              <a:off x="895902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6. Importance and Implications</a:t>
              </a:r>
            </a:p>
          </p:txBody>
        </p:sp>
      </p:grpSp>
    </p:spTree>
    <p:extLst>
      <p:ext uri="{BB962C8B-B14F-4D97-AF65-F5344CB8AC3E}">
        <p14:creationId xmlns:p14="http://schemas.microsoft.com/office/powerpoint/2010/main" val="3602604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1786A2-41BA-6640-8DB9-E653B827BB7F}"/>
                  </a:ext>
                </a:extLst>
              </p:cNvPr>
              <p:cNvSpPr>
                <a:spLocks noGrp="1"/>
              </p:cNvSpPr>
              <p:nvPr>
                <p:ph idx="1"/>
              </p:nvPr>
            </p:nvSpPr>
            <p:spPr>
              <a:xfrm>
                <a:off x="289712" y="1880324"/>
                <a:ext cx="5262950" cy="4755318"/>
              </a:xfrm>
            </p:spPr>
            <p:txBody>
              <a:bodyPr>
                <a:normAutofit fontScale="92500" lnSpcReduction="10000"/>
              </a:bodyPr>
              <a:lstStyle/>
              <a:p>
                <a:pPr marL="0" indent="0">
                  <a:buNone/>
                </a:pPr>
                <a:r>
                  <a:rPr lang="en-GB" dirty="0"/>
                  <a:t>Designed to represent woody dams over a gridded raster at both catchment and reach scales. Dams are represented in the model as static locations of increased Manning’s </a:t>
                </a:r>
                <a14:m>
                  <m:oMath xmlns:m="http://schemas.openxmlformats.org/officeDocument/2006/math">
                    <m:r>
                      <a:rPr lang="en-GB" i="1" dirty="0" smtClean="0">
                        <a:latin typeface="Cambria Math" panose="02040503050406030204" pitchFamily="18" charset="0"/>
                      </a:rPr>
                      <m:t>𝑛</m:t>
                    </m:r>
                  </m:oMath>
                </a14:m>
                <a:r>
                  <a:rPr lang="en-GB" dirty="0"/>
                  <a:t> roughness. We use values that are representative of wet woodland to represent the dams. There are four levels (see figure) that can be defined, 1 and 2 are based on elevation above the DEM, 3 is dynamic and derived from the Lisflood-FP flow algorithm, and 4 is defined by the DEM.</a:t>
                </a:r>
              </a:p>
            </p:txBody>
          </p:sp>
        </mc:Choice>
        <mc:Fallback xmlns="">
          <p:sp>
            <p:nvSpPr>
              <p:cNvPr id="3" name="Content Placeholder 2">
                <a:extLst>
                  <a:ext uri="{FF2B5EF4-FFF2-40B4-BE49-F238E27FC236}">
                    <a16:creationId xmlns:a16="http://schemas.microsoft.com/office/drawing/2014/main" id="{271786A2-41BA-6640-8DB9-E653B827BB7F}"/>
                  </a:ext>
                </a:extLst>
              </p:cNvPr>
              <p:cNvSpPr>
                <a:spLocks noGrp="1" noRot="1" noChangeAspect="1" noMove="1" noResize="1" noEditPoints="1" noAdjustHandles="1" noChangeArrowheads="1" noChangeShapeType="1" noTextEdit="1"/>
              </p:cNvSpPr>
              <p:nvPr>
                <p:ph idx="1"/>
              </p:nvPr>
            </p:nvSpPr>
            <p:spPr>
              <a:xfrm>
                <a:off x="289712" y="1880324"/>
                <a:ext cx="5262950" cy="4755318"/>
              </a:xfrm>
              <a:blipFill>
                <a:blip r:embed="rId2"/>
                <a:stretch>
                  <a:fillRect l="-2169" t="-2394" r="-3133"/>
                </a:stretch>
              </a:blipFill>
            </p:spPr>
            <p:txBody>
              <a:bodyPr/>
              <a:lstStyle/>
              <a:p>
                <a:r>
                  <a:rPr lang="en-GB">
                    <a:noFill/>
                  </a:rPr>
                  <a:t> </a:t>
                </a:r>
              </a:p>
            </p:txBody>
          </p:sp>
        </mc:Fallback>
      </mc:AlternateContent>
      <p:sp>
        <p:nvSpPr>
          <p:cNvPr id="14" name="Title 1">
            <a:extLst>
              <a:ext uri="{FF2B5EF4-FFF2-40B4-BE49-F238E27FC236}">
                <a16:creationId xmlns:a16="http://schemas.microsoft.com/office/drawing/2014/main" id="{39D91F7A-DE65-2048-841B-CC8D89A62E91}"/>
              </a:ext>
            </a:extLst>
          </p:cNvPr>
          <p:cNvSpPr>
            <a:spLocks noGrp="1"/>
          </p:cNvSpPr>
          <p:nvPr>
            <p:ph type="title"/>
          </p:nvPr>
        </p:nvSpPr>
        <p:spPr>
          <a:xfrm>
            <a:off x="838200" y="872020"/>
            <a:ext cx="10515600" cy="872020"/>
          </a:xfrm>
        </p:spPr>
        <p:txBody>
          <a:bodyPr/>
          <a:lstStyle/>
          <a:p>
            <a:r>
              <a:rPr lang="en-GB" dirty="0"/>
              <a:t>3a. NFM Toolkit</a:t>
            </a:r>
          </a:p>
        </p:txBody>
      </p:sp>
      <p:pic>
        <p:nvPicPr>
          <p:cNvPr id="25" name="Picture 24">
            <a:extLst>
              <a:ext uri="{FF2B5EF4-FFF2-40B4-BE49-F238E27FC236}">
                <a16:creationId xmlns:a16="http://schemas.microsoft.com/office/drawing/2014/main" id="{F6AAD350-5081-8143-84D1-41AA6DC93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167" y="2523172"/>
            <a:ext cx="6322020" cy="2393983"/>
          </a:xfrm>
          <a:prstGeom prst="rect">
            <a:avLst/>
          </a:prstGeom>
        </p:spPr>
      </p:pic>
      <p:grpSp>
        <p:nvGrpSpPr>
          <p:cNvPr id="22" name="Group 21">
            <a:extLst>
              <a:ext uri="{FF2B5EF4-FFF2-40B4-BE49-F238E27FC236}">
                <a16:creationId xmlns:a16="http://schemas.microsoft.com/office/drawing/2014/main" id="{31A472D5-9711-2840-848F-B458894064EB}"/>
              </a:ext>
            </a:extLst>
          </p:cNvPr>
          <p:cNvGrpSpPr/>
          <p:nvPr/>
        </p:nvGrpSpPr>
        <p:grpSpPr>
          <a:xfrm>
            <a:off x="0" y="0"/>
            <a:ext cx="12192000" cy="872020"/>
            <a:chOff x="0" y="0"/>
            <a:chExt cx="12192000" cy="872020"/>
          </a:xfrm>
        </p:grpSpPr>
        <p:sp>
          <p:nvSpPr>
            <p:cNvPr id="23" name="Rectangle 22">
              <a:extLst>
                <a:ext uri="{FF2B5EF4-FFF2-40B4-BE49-F238E27FC236}">
                  <a16:creationId xmlns:a16="http://schemas.microsoft.com/office/drawing/2014/main" id="{65C31AB7-6BE3-824D-B359-74A78006D087}"/>
                </a:ext>
              </a:extLst>
            </p:cNvPr>
            <p:cNvSpPr/>
            <p:nvPr/>
          </p:nvSpPr>
          <p:spPr>
            <a:xfrm>
              <a:off x="0" y="0"/>
              <a:ext cx="12192000" cy="8720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a:hlinkClick r:id="rId4" action="ppaction://hlinksldjump"/>
              <a:extLst>
                <a:ext uri="{FF2B5EF4-FFF2-40B4-BE49-F238E27FC236}">
                  <a16:creationId xmlns:a16="http://schemas.microsoft.com/office/drawing/2014/main" id="{37A36512-1467-E14B-850A-CA981F87D24C}"/>
                </a:ext>
              </a:extLst>
            </p:cNvPr>
            <p:cNvSpPr/>
            <p:nvPr/>
          </p:nvSpPr>
          <p:spPr>
            <a:xfrm>
              <a:off x="207068"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1. What are (leaky) woody dams?</a:t>
              </a:r>
            </a:p>
          </p:txBody>
        </p:sp>
        <p:sp>
          <p:nvSpPr>
            <p:cNvPr id="26" name="Rounded Rectangle 25">
              <a:hlinkClick r:id="rId5" action="ppaction://hlinksldjump"/>
              <a:extLst>
                <a:ext uri="{FF2B5EF4-FFF2-40B4-BE49-F238E27FC236}">
                  <a16:creationId xmlns:a16="http://schemas.microsoft.com/office/drawing/2014/main" id="{7DDE5E06-1A91-BE4B-9C9F-58782343FCC3}"/>
                </a:ext>
              </a:extLst>
            </p:cNvPr>
            <p:cNvSpPr/>
            <p:nvPr/>
          </p:nvSpPr>
          <p:spPr>
            <a:xfrm>
              <a:off x="1070941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7. Future Work</a:t>
              </a:r>
            </a:p>
          </p:txBody>
        </p:sp>
        <p:sp>
          <p:nvSpPr>
            <p:cNvPr id="27" name="Rounded Rectangle 26">
              <a:hlinkClick r:id="rId6" action="ppaction://hlinksldjump"/>
              <a:extLst>
                <a:ext uri="{FF2B5EF4-FFF2-40B4-BE49-F238E27FC236}">
                  <a16:creationId xmlns:a16="http://schemas.microsoft.com/office/drawing/2014/main" id="{F04714BB-4323-4E45-B4EE-32EF1D91B168}"/>
                </a:ext>
              </a:extLst>
            </p:cNvPr>
            <p:cNvSpPr/>
            <p:nvPr/>
          </p:nvSpPr>
          <p:spPr>
            <a:xfrm>
              <a:off x="7208632"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5. Preliminary Results</a:t>
              </a:r>
            </a:p>
          </p:txBody>
        </p:sp>
        <p:sp>
          <p:nvSpPr>
            <p:cNvPr id="28" name="Rounded Rectangle 27">
              <a:hlinkClick r:id="rId7" action="ppaction://hlinksldjump"/>
              <a:extLst>
                <a:ext uri="{FF2B5EF4-FFF2-40B4-BE49-F238E27FC236}">
                  <a16:creationId xmlns:a16="http://schemas.microsoft.com/office/drawing/2014/main" id="{E0ED12B5-7BB7-394D-A2D6-3CA47D0F8A3D}"/>
                </a:ext>
              </a:extLst>
            </p:cNvPr>
            <p:cNvSpPr/>
            <p:nvPr/>
          </p:nvSpPr>
          <p:spPr>
            <a:xfrm>
              <a:off x="5458241"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4. Experiments</a:t>
              </a:r>
            </a:p>
          </p:txBody>
        </p:sp>
        <p:sp>
          <p:nvSpPr>
            <p:cNvPr id="29" name="Rounded Rectangle 28">
              <a:hlinkClick r:id="rId8" action="ppaction://hlinksldjump"/>
              <a:extLst>
                <a:ext uri="{FF2B5EF4-FFF2-40B4-BE49-F238E27FC236}">
                  <a16:creationId xmlns:a16="http://schemas.microsoft.com/office/drawing/2014/main" id="{83AE6CE4-626F-7C42-A75E-9EF2DACC8058}"/>
                </a:ext>
              </a:extLst>
            </p:cNvPr>
            <p:cNvSpPr/>
            <p:nvPr/>
          </p:nvSpPr>
          <p:spPr>
            <a:xfrm>
              <a:off x="3707850" y="222358"/>
              <a:ext cx="1288774" cy="4114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000" dirty="0"/>
                <a:t>3. NFM Toolkit</a:t>
              </a:r>
            </a:p>
          </p:txBody>
        </p:sp>
        <p:sp>
          <p:nvSpPr>
            <p:cNvPr id="30" name="Rounded Rectangle 29">
              <a:hlinkClick r:id="rId9" action="ppaction://hlinksldjump"/>
              <a:extLst>
                <a:ext uri="{FF2B5EF4-FFF2-40B4-BE49-F238E27FC236}">
                  <a16:creationId xmlns:a16="http://schemas.microsoft.com/office/drawing/2014/main" id="{AE179C46-6A71-0243-8E0B-2D5F77655E94}"/>
                </a:ext>
              </a:extLst>
            </p:cNvPr>
            <p:cNvSpPr/>
            <p:nvPr/>
          </p:nvSpPr>
          <p:spPr>
            <a:xfrm>
              <a:off x="1957459"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2. What is CAESAR-Lisflood?</a:t>
              </a:r>
            </a:p>
          </p:txBody>
        </p:sp>
        <p:sp>
          <p:nvSpPr>
            <p:cNvPr id="31" name="Rounded Rectangle 30">
              <a:hlinkClick r:id="rId10" action="ppaction://hlinksldjump"/>
              <a:extLst>
                <a:ext uri="{FF2B5EF4-FFF2-40B4-BE49-F238E27FC236}">
                  <a16:creationId xmlns:a16="http://schemas.microsoft.com/office/drawing/2014/main" id="{B8B29794-4ED1-5F41-9A0E-CED770A90B73}"/>
                </a:ext>
              </a:extLst>
            </p:cNvPr>
            <p:cNvSpPr/>
            <p:nvPr/>
          </p:nvSpPr>
          <p:spPr>
            <a:xfrm>
              <a:off x="895902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6. Importance and Implications</a:t>
              </a:r>
            </a:p>
          </p:txBody>
        </p:sp>
      </p:grpSp>
    </p:spTree>
    <p:extLst>
      <p:ext uri="{BB962C8B-B14F-4D97-AF65-F5344CB8AC3E}">
        <p14:creationId xmlns:p14="http://schemas.microsoft.com/office/powerpoint/2010/main" val="3007440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9D91F7A-DE65-2048-841B-CC8D89A62E91}"/>
              </a:ext>
            </a:extLst>
          </p:cNvPr>
          <p:cNvSpPr>
            <a:spLocks noGrp="1"/>
          </p:cNvSpPr>
          <p:nvPr>
            <p:ph type="title"/>
          </p:nvPr>
        </p:nvSpPr>
        <p:spPr>
          <a:xfrm>
            <a:off x="838200" y="872020"/>
            <a:ext cx="10515600" cy="872021"/>
          </a:xfrm>
        </p:spPr>
        <p:txBody>
          <a:bodyPr/>
          <a:lstStyle/>
          <a:p>
            <a:r>
              <a:rPr lang="en-GB" dirty="0"/>
              <a:t>3b. NFM Toolkit</a:t>
            </a:r>
          </a:p>
        </p:txBody>
      </p:sp>
      <p:pic>
        <p:nvPicPr>
          <p:cNvPr id="22" name="Picture 21" descr="Graphical user interface, application&#10;&#10;Description automatically generated">
            <a:extLst>
              <a:ext uri="{FF2B5EF4-FFF2-40B4-BE49-F238E27FC236}">
                <a16:creationId xmlns:a16="http://schemas.microsoft.com/office/drawing/2014/main" id="{A5E8F14F-1640-2249-A2E6-3FF633338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939" y="1744040"/>
            <a:ext cx="10896121" cy="3762552"/>
          </a:xfrm>
          <a:prstGeom prst="rect">
            <a:avLst/>
          </a:prstGeom>
        </p:spPr>
      </p:pic>
      <p:sp>
        <p:nvSpPr>
          <p:cNvPr id="2" name="Rounded Rectangle 1">
            <a:extLst>
              <a:ext uri="{FF2B5EF4-FFF2-40B4-BE49-F238E27FC236}">
                <a16:creationId xmlns:a16="http://schemas.microsoft.com/office/drawing/2014/main" id="{6D6002F6-210A-AE45-B3C9-D47D1C307144}"/>
              </a:ext>
            </a:extLst>
          </p:cNvPr>
          <p:cNvSpPr/>
          <p:nvPr/>
        </p:nvSpPr>
        <p:spPr>
          <a:xfrm>
            <a:off x="647939" y="3159659"/>
            <a:ext cx="4348685" cy="2346933"/>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a:extLst>
              <a:ext uri="{FF2B5EF4-FFF2-40B4-BE49-F238E27FC236}">
                <a16:creationId xmlns:a16="http://schemas.microsoft.com/office/drawing/2014/main" id="{14AB8448-46AF-BC40-9CAC-C64BD937EAE8}"/>
              </a:ext>
            </a:extLst>
          </p:cNvPr>
          <p:cNvSpPr/>
          <p:nvPr/>
        </p:nvSpPr>
        <p:spPr>
          <a:xfrm>
            <a:off x="5776111" y="3023857"/>
            <a:ext cx="1944097" cy="2286419"/>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a:extLst>
              <a:ext uri="{FF2B5EF4-FFF2-40B4-BE49-F238E27FC236}">
                <a16:creationId xmlns:a16="http://schemas.microsoft.com/office/drawing/2014/main" id="{AEFA79E8-2D4E-A949-B7A6-1D7AC391E457}"/>
              </a:ext>
            </a:extLst>
          </p:cNvPr>
          <p:cNvSpPr/>
          <p:nvPr/>
        </p:nvSpPr>
        <p:spPr>
          <a:xfrm>
            <a:off x="8180699" y="2616061"/>
            <a:ext cx="3290042" cy="1249769"/>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a:extLst>
              <a:ext uri="{FF2B5EF4-FFF2-40B4-BE49-F238E27FC236}">
                <a16:creationId xmlns:a16="http://schemas.microsoft.com/office/drawing/2014/main" id="{82A886DF-DABC-4242-A47C-EF48A14ED539}"/>
              </a:ext>
            </a:extLst>
          </p:cNvPr>
          <p:cNvSpPr/>
          <p:nvPr/>
        </p:nvSpPr>
        <p:spPr>
          <a:xfrm>
            <a:off x="851455" y="2697933"/>
            <a:ext cx="3290042" cy="461726"/>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CEA9255-D83E-0E4D-8D7E-447F4D9A6779}"/>
              </a:ext>
            </a:extLst>
          </p:cNvPr>
          <p:cNvSpPr txBox="1"/>
          <p:nvPr/>
        </p:nvSpPr>
        <p:spPr>
          <a:xfrm>
            <a:off x="7639601" y="1022046"/>
            <a:ext cx="3467477" cy="954107"/>
          </a:xfrm>
          <a:prstGeom prst="rect">
            <a:avLst/>
          </a:prstGeom>
          <a:noFill/>
        </p:spPr>
        <p:txBody>
          <a:bodyPr wrap="square" rtlCol="0">
            <a:spAutoFit/>
          </a:bodyPr>
          <a:lstStyle/>
          <a:p>
            <a:r>
              <a:rPr lang="en-GB" sz="1400" dirty="0"/>
              <a:t>Activates spatial method for representing dams. Each dam can be represented as an individual pixel with individual properties </a:t>
            </a:r>
            <a:r>
              <a:rPr lang="en-GB" sz="1400" dirty="0">
                <a:solidFill>
                  <a:srgbClr val="FF0000"/>
                </a:solidFill>
              </a:rPr>
              <a:t>(UNTESTED)</a:t>
            </a:r>
            <a:endParaRPr lang="en-GB" sz="1400" dirty="0"/>
          </a:p>
        </p:txBody>
      </p:sp>
      <p:sp>
        <p:nvSpPr>
          <p:cNvPr id="26" name="TextBox 25">
            <a:extLst>
              <a:ext uri="{FF2B5EF4-FFF2-40B4-BE49-F238E27FC236}">
                <a16:creationId xmlns:a16="http://schemas.microsoft.com/office/drawing/2014/main" id="{BB07B1F6-F46D-0B4E-8C40-4933B90B1AD8}"/>
              </a:ext>
            </a:extLst>
          </p:cNvPr>
          <p:cNvSpPr txBox="1"/>
          <p:nvPr/>
        </p:nvSpPr>
        <p:spPr>
          <a:xfrm>
            <a:off x="8608337" y="4377413"/>
            <a:ext cx="2670772" cy="954107"/>
          </a:xfrm>
          <a:prstGeom prst="rect">
            <a:avLst/>
          </a:prstGeom>
          <a:noFill/>
        </p:spPr>
        <p:txBody>
          <a:bodyPr wrap="square" rtlCol="0">
            <a:spAutoFit/>
          </a:bodyPr>
          <a:lstStyle/>
          <a:p>
            <a:r>
              <a:rPr lang="en-GB" sz="1400" dirty="0"/>
              <a:t>Every n days based on the interval the dams will regenerate to represent ongoing maintenance </a:t>
            </a:r>
            <a:r>
              <a:rPr lang="en-GB" sz="1400" dirty="0">
                <a:solidFill>
                  <a:srgbClr val="FF0000"/>
                </a:solidFill>
              </a:rPr>
              <a:t>(UNTESTED)</a:t>
            </a:r>
          </a:p>
        </p:txBody>
      </p:sp>
      <p:cxnSp>
        <p:nvCxnSpPr>
          <p:cNvPr id="5" name="Straight Arrow Connector 4">
            <a:extLst>
              <a:ext uri="{FF2B5EF4-FFF2-40B4-BE49-F238E27FC236}">
                <a16:creationId xmlns:a16="http://schemas.microsoft.com/office/drawing/2014/main" id="{6C65F29C-2E68-BA4D-B25E-6E73316D1532}"/>
              </a:ext>
            </a:extLst>
          </p:cNvPr>
          <p:cNvCxnSpPr>
            <a:stCxn id="26" idx="0"/>
          </p:cNvCxnSpPr>
          <p:nvPr/>
        </p:nvCxnSpPr>
        <p:spPr>
          <a:xfrm flipV="1">
            <a:off x="9943723" y="3865830"/>
            <a:ext cx="0" cy="51158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8DD3BE43-27B0-0D44-973F-DBB644430049}"/>
              </a:ext>
            </a:extLst>
          </p:cNvPr>
          <p:cNvCxnSpPr>
            <a:cxnSpLocks/>
            <a:stCxn id="3" idx="1"/>
            <a:endCxn id="23" idx="0"/>
          </p:cNvCxnSpPr>
          <p:nvPr/>
        </p:nvCxnSpPr>
        <p:spPr>
          <a:xfrm flipH="1">
            <a:off x="6748160" y="1499100"/>
            <a:ext cx="891441" cy="152475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F36BF3B9-1FDD-E344-83C1-BFBD8C6A91E5}"/>
              </a:ext>
            </a:extLst>
          </p:cNvPr>
          <p:cNvSpPr txBox="1"/>
          <p:nvPr/>
        </p:nvSpPr>
        <p:spPr>
          <a:xfrm>
            <a:off x="647939" y="5706708"/>
            <a:ext cx="5724270" cy="738664"/>
          </a:xfrm>
          <a:prstGeom prst="rect">
            <a:avLst/>
          </a:prstGeom>
          <a:noFill/>
        </p:spPr>
        <p:txBody>
          <a:bodyPr wrap="square" rtlCol="0">
            <a:spAutoFit/>
          </a:bodyPr>
          <a:lstStyle/>
          <a:p>
            <a:r>
              <a:rPr lang="en-GB" sz="1400" dirty="0"/>
              <a:t>Activates global method for representing dams. Up to five dam types can be defined with individual gaps, heights, roughness and shear stress coefficients. </a:t>
            </a:r>
          </a:p>
        </p:txBody>
      </p:sp>
      <p:cxnSp>
        <p:nvCxnSpPr>
          <p:cNvPr id="10" name="Straight Arrow Connector 9">
            <a:extLst>
              <a:ext uri="{FF2B5EF4-FFF2-40B4-BE49-F238E27FC236}">
                <a16:creationId xmlns:a16="http://schemas.microsoft.com/office/drawing/2014/main" id="{0E94B3FC-2B72-9440-A8E1-B7463A638E1C}"/>
              </a:ext>
            </a:extLst>
          </p:cNvPr>
          <p:cNvCxnSpPr>
            <a:stCxn id="27" idx="0"/>
            <a:endCxn id="2" idx="2"/>
          </p:cNvCxnSpPr>
          <p:nvPr/>
        </p:nvCxnSpPr>
        <p:spPr>
          <a:xfrm flipH="1" flipV="1">
            <a:off x="2822282" y="5506592"/>
            <a:ext cx="687792" cy="20011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1A8EA898-B418-2E42-A659-D9EB59789ED9}"/>
              </a:ext>
            </a:extLst>
          </p:cNvPr>
          <p:cNvSpPr txBox="1"/>
          <p:nvPr/>
        </p:nvSpPr>
        <p:spPr>
          <a:xfrm>
            <a:off x="2209215" y="1588155"/>
            <a:ext cx="4348685" cy="307777"/>
          </a:xfrm>
          <a:prstGeom prst="rect">
            <a:avLst/>
          </a:prstGeom>
          <a:noFill/>
        </p:spPr>
        <p:txBody>
          <a:bodyPr wrap="square" rtlCol="0">
            <a:spAutoFit/>
          </a:bodyPr>
          <a:lstStyle/>
          <a:p>
            <a:r>
              <a:rPr lang="en-GB" sz="1400" dirty="0"/>
              <a:t>Activates WWNP package and links to dam location raster</a:t>
            </a:r>
          </a:p>
        </p:txBody>
      </p:sp>
      <p:cxnSp>
        <p:nvCxnSpPr>
          <p:cNvPr id="29" name="Straight Arrow Connector 28">
            <a:extLst>
              <a:ext uri="{FF2B5EF4-FFF2-40B4-BE49-F238E27FC236}">
                <a16:creationId xmlns:a16="http://schemas.microsoft.com/office/drawing/2014/main" id="{837A0BF8-64E1-3E45-93C5-1D7EFDC4ACEB}"/>
              </a:ext>
            </a:extLst>
          </p:cNvPr>
          <p:cNvCxnSpPr>
            <a:cxnSpLocks/>
            <a:stCxn id="28" idx="2"/>
            <a:endCxn id="25" idx="0"/>
          </p:cNvCxnSpPr>
          <p:nvPr/>
        </p:nvCxnSpPr>
        <p:spPr>
          <a:xfrm flipH="1">
            <a:off x="2496476" y="1895932"/>
            <a:ext cx="1887082" cy="80200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nvGrpSpPr>
          <p:cNvPr id="30" name="Group 29">
            <a:extLst>
              <a:ext uri="{FF2B5EF4-FFF2-40B4-BE49-F238E27FC236}">
                <a16:creationId xmlns:a16="http://schemas.microsoft.com/office/drawing/2014/main" id="{D52E3B68-912F-F240-8802-9166592B95FD}"/>
              </a:ext>
            </a:extLst>
          </p:cNvPr>
          <p:cNvGrpSpPr/>
          <p:nvPr/>
        </p:nvGrpSpPr>
        <p:grpSpPr>
          <a:xfrm>
            <a:off x="0" y="0"/>
            <a:ext cx="12192000" cy="872020"/>
            <a:chOff x="0" y="0"/>
            <a:chExt cx="12192000" cy="872020"/>
          </a:xfrm>
        </p:grpSpPr>
        <p:sp>
          <p:nvSpPr>
            <p:cNvPr id="31" name="Rectangle 30">
              <a:extLst>
                <a:ext uri="{FF2B5EF4-FFF2-40B4-BE49-F238E27FC236}">
                  <a16:creationId xmlns:a16="http://schemas.microsoft.com/office/drawing/2014/main" id="{37D7D247-9B09-024C-8AA3-1CA730A466CF}"/>
                </a:ext>
              </a:extLst>
            </p:cNvPr>
            <p:cNvSpPr/>
            <p:nvPr/>
          </p:nvSpPr>
          <p:spPr>
            <a:xfrm>
              <a:off x="0" y="0"/>
              <a:ext cx="12192000" cy="8720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a:hlinkClick r:id="rId3" action="ppaction://hlinksldjump"/>
              <a:extLst>
                <a:ext uri="{FF2B5EF4-FFF2-40B4-BE49-F238E27FC236}">
                  <a16:creationId xmlns:a16="http://schemas.microsoft.com/office/drawing/2014/main" id="{E531D3EB-AFAB-6048-BF2E-A034F3A93EAD}"/>
                </a:ext>
              </a:extLst>
            </p:cNvPr>
            <p:cNvSpPr/>
            <p:nvPr/>
          </p:nvSpPr>
          <p:spPr>
            <a:xfrm>
              <a:off x="207068"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1. What are (leaky) woody dams?</a:t>
              </a:r>
            </a:p>
          </p:txBody>
        </p:sp>
        <p:sp>
          <p:nvSpPr>
            <p:cNvPr id="33" name="Rounded Rectangle 32">
              <a:hlinkClick r:id="rId4" action="ppaction://hlinksldjump"/>
              <a:extLst>
                <a:ext uri="{FF2B5EF4-FFF2-40B4-BE49-F238E27FC236}">
                  <a16:creationId xmlns:a16="http://schemas.microsoft.com/office/drawing/2014/main" id="{2AC429BF-378D-604D-B4B2-6A7686275F67}"/>
                </a:ext>
              </a:extLst>
            </p:cNvPr>
            <p:cNvSpPr/>
            <p:nvPr/>
          </p:nvSpPr>
          <p:spPr>
            <a:xfrm>
              <a:off x="1070941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7. Future Work</a:t>
              </a:r>
            </a:p>
          </p:txBody>
        </p:sp>
        <p:sp>
          <p:nvSpPr>
            <p:cNvPr id="34" name="Rounded Rectangle 33">
              <a:hlinkClick r:id="rId5" action="ppaction://hlinksldjump"/>
              <a:extLst>
                <a:ext uri="{FF2B5EF4-FFF2-40B4-BE49-F238E27FC236}">
                  <a16:creationId xmlns:a16="http://schemas.microsoft.com/office/drawing/2014/main" id="{E469656E-FD24-2040-8CB5-F644773B1FB4}"/>
                </a:ext>
              </a:extLst>
            </p:cNvPr>
            <p:cNvSpPr/>
            <p:nvPr/>
          </p:nvSpPr>
          <p:spPr>
            <a:xfrm>
              <a:off x="7208632"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5. Preliminary Results</a:t>
              </a:r>
            </a:p>
          </p:txBody>
        </p:sp>
        <p:sp>
          <p:nvSpPr>
            <p:cNvPr id="35" name="Rounded Rectangle 34">
              <a:hlinkClick r:id="rId6" action="ppaction://hlinksldjump"/>
              <a:extLst>
                <a:ext uri="{FF2B5EF4-FFF2-40B4-BE49-F238E27FC236}">
                  <a16:creationId xmlns:a16="http://schemas.microsoft.com/office/drawing/2014/main" id="{54B2B501-EBF4-874C-9A7E-5280E5835F4A}"/>
                </a:ext>
              </a:extLst>
            </p:cNvPr>
            <p:cNvSpPr/>
            <p:nvPr/>
          </p:nvSpPr>
          <p:spPr>
            <a:xfrm>
              <a:off x="5458241"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4. Experiments</a:t>
              </a:r>
            </a:p>
          </p:txBody>
        </p:sp>
        <p:sp>
          <p:nvSpPr>
            <p:cNvPr id="36" name="Rounded Rectangle 35">
              <a:hlinkClick r:id="rId7" action="ppaction://hlinksldjump"/>
              <a:extLst>
                <a:ext uri="{FF2B5EF4-FFF2-40B4-BE49-F238E27FC236}">
                  <a16:creationId xmlns:a16="http://schemas.microsoft.com/office/drawing/2014/main" id="{13D468EE-5FE5-1946-9E49-921AB3EB76F8}"/>
                </a:ext>
              </a:extLst>
            </p:cNvPr>
            <p:cNvSpPr/>
            <p:nvPr/>
          </p:nvSpPr>
          <p:spPr>
            <a:xfrm>
              <a:off x="3707850" y="222358"/>
              <a:ext cx="1288774" cy="4114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000" dirty="0"/>
                <a:t>3. NFM Toolkit</a:t>
              </a:r>
            </a:p>
          </p:txBody>
        </p:sp>
        <p:sp>
          <p:nvSpPr>
            <p:cNvPr id="37" name="Rounded Rectangle 36">
              <a:hlinkClick r:id="rId8" action="ppaction://hlinksldjump"/>
              <a:extLst>
                <a:ext uri="{FF2B5EF4-FFF2-40B4-BE49-F238E27FC236}">
                  <a16:creationId xmlns:a16="http://schemas.microsoft.com/office/drawing/2014/main" id="{F4CE31E3-6B28-C545-9916-5040EFA2C272}"/>
                </a:ext>
              </a:extLst>
            </p:cNvPr>
            <p:cNvSpPr/>
            <p:nvPr/>
          </p:nvSpPr>
          <p:spPr>
            <a:xfrm>
              <a:off x="1957459"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2. What is CAESAR-Lisflood?</a:t>
              </a:r>
            </a:p>
          </p:txBody>
        </p:sp>
        <p:sp>
          <p:nvSpPr>
            <p:cNvPr id="38" name="Rounded Rectangle 37">
              <a:hlinkClick r:id="rId9" action="ppaction://hlinksldjump"/>
              <a:extLst>
                <a:ext uri="{FF2B5EF4-FFF2-40B4-BE49-F238E27FC236}">
                  <a16:creationId xmlns:a16="http://schemas.microsoft.com/office/drawing/2014/main" id="{D05C39A8-C9CF-D04F-80EA-560721C3AD02}"/>
                </a:ext>
              </a:extLst>
            </p:cNvPr>
            <p:cNvSpPr/>
            <p:nvPr/>
          </p:nvSpPr>
          <p:spPr>
            <a:xfrm>
              <a:off x="895902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6. Importance and Implications</a:t>
              </a:r>
            </a:p>
          </p:txBody>
        </p:sp>
      </p:grpSp>
    </p:spTree>
    <p:extLst>
      <p:ext uri="{BB962C8B-B14F-4D97-AF65-F5344CB8AC3E}">
        <p14:creationId xmlns:p14="http://schemas.microsoft.com/office/powerpoint/2010/main" val="4250096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786A2-41BA-6640-8DB9-E653B827BB7F}"/>
              </a:ext>
            </a:extLst>
          </p:cNvPr>
          <p:cNvSpPr>
            <a:spLocks noGrp="1"/>
          </p:cNvSpPr>
          <p:nvPr>
            <p:ph idx="1"/>
          </p:nvPr>
        </p:nvSpPr>
        <p:spPr>
          <a:xfrm>
            <a:off x="207068" y="1825625"/>
            <a:ext cx="6595260" cy="4351338"/>
          </a:xfrm>
        </p:spPr>
        <p:txBody>
          <a:bodyPr/>
          <a:lstStyle/>
          <a:p>
            <a:pPr marL="0" indent="0">
              <a:buNone/>
            </a:pPr>
            <a:r>
              <a:rPr lang="en-GB" dirty="0"/>
              <a:t>Woody dams at both the reach and catchment scales are modelled to identify the impact of modelling with and without sediment on flood peak reduction and sediment flux.</a:t>
            </a:r>
          </a:p>
          <a:p>
            <a:pPr marL="0" indent="0">
              <a:buNone/>
            </a:pPr>
            <a:r>
              <a:rPr lang="en-GB" dirty="0"/>
              <a:t>The dam gap and roughness were altered to also assess their impact on flood peak reduction and sediment flux. </a:t>
            </a:r>
          </a:p>
        </p:txBody>
      </p:sp>
      <p:sp>
        <p:nvSpPr>
          <p:cNvPr id="14" name="Title 1">
            <a:extLst>
              <a:ext uri="{FF2B5EF4-FFF2-40B4-BE49-F238E27FC236}">
                <a16:creationId xmlns:a16="http://schemas.microsoft.com/office/drawing/2014/main" id="{39D91F7A-DE65-2048-841B-CC8D89A62E91}"/>
              </a:ext>
            </a:extLst>
          </p:cNvPr>
          <p:cNvSpPr>
            <a:spLocks noGrp="1"/>
          </p:cNvSpPr>
          <p:nvPr>
            <p:ph type="title"/>
          </p:nvPr>
        </p:nvSpPr>
        <p:spPr>
          <a:xfrm>
            <a:off x="838200" y="872020"/>
            <a:ext cx="10515600" cy="872021"/>
          </a:xfrm>
        </p:spPr>
        <p:txBody>
          <a:bodyPr/>
          <a:lstStyle/>
          <a:p>
            <a:r>
              <a:rPr lang="en-GB" dirty="0"/>
              <a:t>4a. Experiments</a:t>
            </a:r>
          </a:p>
        </p:txBody>
      </p:sp>
      <p:grpSp>
        <p:nvGrpSpPr>
          <p:cNvPr id="16" name="Group 15">
            <a:extLst>
              <a:ext uri="{FF2B5EF4-FFF2-40B4-BE49-F238E27FC236}">
                <a16:creationId xmlns:a16="http://schemas.microsoft.com/office/drawing/2014/main" id="{8BD257A7-9D38-BE42-ABA0-2E939C9B2A2A}"/>
              </a:ext>
            </a:extLst>
          </p:cNvPr>
          <p:cNvGrpSpPr/>
          <p:nvPr/>
        </p:nvGrpSpPr>
        <p:grpSpPr>
          <a:xfrm>
            <a:off x="7447916" y="1858049"/>
            <a:ext cx="4310988" cy="4286489"/>
            <a:chOff x="201500" y="1956815"/>
            <a:chExt cx="4310988" cy="4286489"/>
          </a:xfrm>
        </p:grpSpPr>
        <p:pic>
          <p:nvPicPr>
            <p:cNvPr id="17" name="Picture 16">
              <a:extLst>
                <a:ext uri="{FF2B5EF4-FFF2-40B4-BE49-F238E27FC236}">
                  <a16:creationId xmlns:a16="http://schemas.microsoft.com/office/drawing/2014/main" id="{6F30847C-2268-694D-AA58-668216A76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00" y="1956815"/>
              <a:ext cx="1135704" cy="4286489"/>
            </a:xfrm>
            <a:prstGeom prst="rect">
              <a:avLst/>
            </a:prstGeom>
          </p:spPr>
        </p:pic>
        <p:pic>
          <p:nvPicPr>
            <p:cNvPr id="18" name="Picture 17">
              <a:extLst>
                <a:ext uri="{FF2B5EF4-FFF2-40B4-BE49-F238E27FC236}">
                  <a16:creationId xmlns:a16="http://schemas.microsoft.com/office/drawing/2014/main" id="{B42D1B43-656F-4741-BBD4-C86E17005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688" y="1956815"/>
              <a:ext cx="2934800" cy="4030910"/>
            </a:xfrm>
            <a:prstGeom prst="rect">
              <a:avLst/>
            </a:prstGeom>
          </p:spPr>
        </p:pic>
      </p:grpSp>
      <p:sp>
        <p:nvSpPr>
          <p:cNvPr id="19" name="TextBox 18">
            <a:extLst>
              <a:ext uri="{FF2B5EF4-FFF2-40B4-BE49-F238E27FC236}">
                <a16:creationId xmlns:a16="http://schemas.microsoft.com/office/drawing/2014/main" id="{B274806C-A6DC-5744-9505-6B07C22C8C44}"/>
              </a:ext>
            </a:extLst>
          </p:cNvPr>
          <p:cNvSpPr txBox="1"/>
          <p:nvPr/>
        </p:nvSpPr>
        <p:spPr>
          <a:xfrm>
            <a:off x="7392533" y="1110245"/>
            <a:ext cx="4337108" cy="646331"/>
          </a:xfrm>
          <a:prstGeom prst="rect">
            <a:avLst/>
          </a:prstGeom>
          <a:noFill/>
        </p:spPr>
        <p:txBody>
          <a:bodyPr wrap="square" rtlCol="0">
            <a:spAutoFit/>
          </a:bodyPr>
          <a:lstStyle/>
          <a:p>
            <a:pPr algn="ctr"/>
            <a:r>
              <a:rPr lang="en-GB" dirty="0"/>
              <a:t>Reach and catchment elevation models, dots represent woody dam locations</a:t>
            </a:r>
          </a:p>
        </p:txBody>
      </p:sp>
      <p:cxnSp>
        <p:nvCxnSpPr>
          <p:cNvPr id="20" name="Straight Arrow Connector 19">
            <a:extLst>
              <a:ext uri="{FF2B5EF4-FFF2-40B4-BE49-F238E27FC236}">
                <a16:creationId xmlns:a16="http://schemas.microsoft.com/office/drawing/2014/main" id="{835A12AC-0894-9E42-9757-DEF503DEBA40}"/>
              </a:ext>
            </a:extLst>
          </p:cNvPr>
          <p:cNvCxnSpPr/>
          <p:nvPr/>
        </p:nvCxnSpPr>
        <p:spPr>
          <a:xfrm>
            <a:off x="8534010" y="4109368"/>
            <a:ext cx="1757494" cy="9920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21" name="Group 20">
            <a:extLst>
              <a:ext uri="{FF2B5EF4-FFF2-40B4-BE49-F238E27FC236}">
                <a16:creationId xmlns:a16="http://schemas.microsoft.com/office/drawing/2014/main" id="{573A0765-9827-714C-929E-CEA3298D07EA}"/>
              </a:ext>
            </a:extLst>
          </p:cNvPr>
          <p:cNvGrpSpPr/>
          <p:nvPr/>
        </p:nvGrpSpPr>
        <p:grpSpPr>
          <a:xfrm>
            <a:off x="0" y="0"/>
            <a:ext cx="12192000" cy="872020"/>
            <a:chOff x="0" y="0"/>
            <a:chExt cx="12192000" cy="872020"/>
          </a:xfrm>
        </p:grpSpPr>
        <p:sp>
          <p:nvSpPr>
            <p:cNvPr id="22" name="Rectangle 21">
              <a:extLst>
                <a:ext uri="{FF2B5EF4-FFF2-40B4-BE49-F238E27FC236}">
                  <a16:creationId xmlns:a16="http://schemas.microsoft.com/office/drawing/2014/main" id="{48AAF0E1-6030-1E45-B549-9E7ACA527BD5}"/>
                </a:ext>
              </a:extLst>
            </p:cNvPr>
            <p:cNvSpPr/>
            <p:nvPr/>
          </p:nvSpPr>
          <p:spPr>
            <a:xfrm>
              <a:off x="0" y="0"/>
              <a:ext cx="12192000" cy="8720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ounded Rectangle 22">
              <a:hlinkClick r:id="rId4" action="ppaction://hlinksldjump"/>
              <a:extLst>
                <a:ext uri="{FF2B5EF4-FFF2-40B4-BE49-F238E27FC236}">
                  <a16:creationId xmlns:a16="http://schemas.microsoft.com/office/drawing/2014/main" id="{46F67B2A-0366-8640-835C-0D4999D46FDF}"/>
                </a:ext>
              </a:extLst>
            </p:cNvPr>
            <p:cNvSpPr/>
            <p:nvPr/>
          </p:nvSpPr>
          <p:spPr>
            <a:xfrm>
              <a:off x="207068"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1. What are (leaky) woody dams?</a:t>
              </a:r>
            </a:p>
          </p:txBody>
        </p:sp>
        <p:sp>
          <p:nvSpPr>
            <p:cNvPr id="24" name="Rounded Rectangle 23">
              <a:hlinkClick r:id="rId5" action="ppaction://hlinksldjump"/>
              <a:extLst>
                <a:ext uri="{FF2B5EF4-FFF2-40B4-BE49-F238E27FC236}">
                  <a16:creationId xmlns:a16="http://schemas.microsoft.com/office/drawing/2014/main" id="{150963C3-A76C-F94A-AB64-85C1CF3512EB}"/>
                </a:ext>
              </a:extLst>
            </p:cNvPr>
            <p:cNvSpPr/>
            <p:nvPr/>
          </p:nvSpPr>
          <p:spPr>
            <a:xfrm>
              <a:off x="1070941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7. Future Work</a:t>
              </a:r>
            </a:p>
          </p:txBody>
        </p:sp>
        <p:sp>
          <p:nvSpPr>
            <p:cNvPr id="25" name="Rounded Rectangle 24">
              <a:hlinkClick r:id="rId6" action="ppaction://hlinksldjump"/>
              <a:extLst>
                <a:ext uri="{FF2B5EF4-FFF2-40B4-BE49-F238E27FC236}">
                  <a16:creationId xmlns:a16="http://schemas.microsoft.com/office/drawing/2014/main" id="{6BF023EF-EE74-7B40-A96A-22A328B3104B}"/>
                </a:ext>
              </a:extLst>
            </p:cNvPr>
            <p:cNvSpPr/>
            <p:nvPr/>
          </p:nvSpPr>
          <p:spPr>
            <a:xfrm>
              <a:off x="7208632"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5. Preliminary Results</a:t>
              </a:r>
            </a:p>
          </p:txBody>
        </p:sp>
        <p:sp>
          <p:nvSpPr>
            <p:cNvPr id="26" name="Rounded Rectangle 25">
              <a:hlinkClick r:id="rId7" action="ppaction://hlinksldjump"/>
              <a:extLst>
                <a:ext uri="{FF2B5EF4-FFF2-40B4-BE49-F238E27FC236}">
                  <a16:creationId xmlns:a16="http://schemas.microsoft.com/office/drawing/2014/main" id="{14E0B9E7-1092-8045-B260-07935F389A42}"/>
                </a:ext>
              </a:extLst>
            </p:cNvPr>
            <p:cNvSpPr/>
            <p:nvPr/>
          </p:nvSpPr>
          <p:spPr>
            <a:xfrm>
              <a:off x="5458241" y="222358"/>
              <a:ext cx="1288774" cy="4114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000" dirty="0"/>
                <a:t>4. Experiments</a:t>
              </a:r>
            </a:p>
          </p:txBody>
        </p:sp>
        <p:sp>
          <p:nvSpPr>
            <p:cNvPr id="27" name="Rounded Rectangle 26">
              <a:hlinkClick r:id="rId8" action="ppaction://hlinksldjump"/>
              <a:extLst>
                <a:ext uri="{FF2B5EF4-FFF2-40B4-BE49-F238E27FC236}">
                  <a16:creationId xmlns:a16="http://schemas.microsoft.com/office/drawing/2014/main" id="{A81656D1-F046-5747-A225-EB7E4ABAA96B}"/>
                </a:ext>
              </a:extLst>
            </p:cNvPr>
            <p:cNvSpPr/>
            <p:nvPr/>
          </p:nvSpPr>
          <p:spPr>
            <a:xfrm>
              <a:off x="3707850"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3. NFM Toolkit</a:t>
              </a:r>
            </a:p>
          </p:txBody>
        </p:sp>
        <p:sp>
          <p:nvSpPr>
            <p:cNvPr id="28" name="Rounded Rectangle 27">
              <a:hlinkClick r:id="rId9" action="ppaction://hlinksldjump"/>
              <a:extLst>
                <a:ext uri="{FF2B5EF4-FFF2-40B4-BE49-F238E27FC236}">
                  <a16:creationId xmlns:a16="http://schemas.microsoft.com/office/drawing/2014/main" id="{1BC9F766-721A-B74A-82D1-78EF94C42D2F}"/>
                </a:ext>
              </a:extLst>
            </p:cNvPr>
            <p:cNvSpPr/>
            <p:nvPr/>
          </p:nvSpPr>
          <p:spPr>
            <a:xfrm>
              <a:off x="1957459"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2. What is CAESAR-Lisflood?</a:t>
              </a:r>
            </a:p>
          </p:txBody>
        </p:sp>
        <p:sp>
          <p:nvSpPr>
            <p:cNvPr id="29" name="Rounded Rectangle 28">
              <a:hlinkClick r:id="rId10" action="ppaction://hlinksldjump"/>
              <a:extLst>
                <a:ext uri="{FF2B5EF4-FFF2-40B4-BE49-F238E27FC236}">
                  <a16:creationId xmlns:a16="http://schemas.microsoft.com/office/drawing/2014/main" id="{659180E2-7944-A941-B23C-0B2EE02EF234}"/>
                </a:ext>
              </a:extLst>
            </p:cNvPr>
            <p:cNvSpPr/>
            <p:nvPr/>
          </p:nvSpPr>
          <p:spPr>
            <a:xfrm>
              <a:off x="895902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6. Importance and Implications</a:t>
              </a:r>
            </a:p>
          </p:txBody>
        </p:sp>
      </p:grpSp>
    </p:spTree>
    <p:extLst>
      <p:ext uri="{BB962C8B-B14F-4D97-AF65-F5344CB8AC3E}">
        <p14:creationId xmlns:p14="http://schemas.microsoft.com/office/powerpoint/2010/main" val="3811197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786A2-41BA-6640-8DB9-E653B827BB7F}"/>
              </a:ext>
            </a:extLst>
          </p:cNvPr>
          <p:cNvSpPr>
            <a:spLocks noGrp="1"/>
          </p:cNvSpPr>
          <p:nvPr>
            <p:ph idx="1"/>
          </p:nvPr>
        </p:nvSpPr>
        <p:spPr>
          <a:xfrm>
            <a:off x="838200" y="1825625"/>
            <a:ext cx="5383696" cy="4351338"/>
          </a:xfrm>
        </p:spPr>
        <p:txBody>
          <a:bodyPr/>
          <a:lstStyle/>
          <a:p>
            <a:pPr marL="0" indent="0">
              <a:buNone/>
            </a:pPr>
            <a:r>
              <a:rPr lang="en-GB" dirty="0"/>
              <a:t>Six different storms were modelled based on the Flood Estimation Handbook calculated return periods, these are one, 10 and 100 year events, with six and 72 hour durations. Storms were repeated 10 times back-to-back to extract the average impact of the dams on the flood peak.</a:t>
            </a:r>
          </a:p>
        </p:txBody>
      </p:sp>
      <p:sp>
        <p:nvSpPr>
          <p:cNvPr id="14" name="Title 1">
            <a:extLst>
              <a:ext uri="{FF2B5EF4-FFF2-40B4-BE49-F238E27FC236}">
                <a16:creationId xmlns:a16="http://schemas.microsoft.com/office/drawing/2014/main" id="{39D91F7A-DE65-2048-841B-CC8D89A62E91}"/>
              </a:ext>
            </a:extLst>
          </p:cNvPr>
          <p:cNvSpPr>
            <a:spLocks noGrp="1"/>
          </p:cNvSpPr>
          <p:nvPr>
            <p:ph type="title"/>
          </p:nvPr>
        </p:nvSpPr>
        <p:spPr>
          <a:xfrm>
            <a:off x="838200" y="872020"/>
            <a:ext cx="10515600" cy="872021"/>
          </a:xfrm>
        </p:spPr>
        <p:txBody>
          <a:bodyPr/>
          <a:lstStyle/>
          <a:p>
            <a:r>
              <a:rPr lang="en-GB" dirty="0"/>
              <a:t>4b. Experiments</a:t>
            </a:r>
          </a:p>
        </p:txBody>
      </p:sp>
      <p:pic>
        <p:nvPicPr>
          <p:cNvPr id="15" name="Picture 14">
            <a:extLst>
              <a:ext uri="{FF2B5EF4-FFF2-40B4-BE49-F238E27FC236}">
                <a16:creationId xmlns:a16="http://schemas.microsoft.com/office/drawing/2014/main" id="{915A05C5-EA68-6C4C-924E-39FB11E1B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5222" y="1591159"/>
            <a:ext cx="5502965" cy="4585804"/>
          </a:xfrm>
          <a:prstGeom prst="rect">
            <a:avLst/>
          </a:prstGeom>
        </p:spPr>
      </p:pic>
      <p:grpSp>
        <p:nvGrpSpPr>
          <p:cNvPr id="16" name="Group 15">
            <a:extLst>
              <a:ext uri="{FF2B5EF4-FFF2-40B4-BE49-F238E27FC236}">
                <a16:creationId xmlns:a16="http://schemas.microsoft.com/office/drawing/2014/main" id="{9CEDE3D7-AC3F-524F-BBE8-ECD9EC225DF7}"/>
              </a:ext>
            </a:extLst>
          </p:cNvPr>
          <p:cNvGrpSpPr/>
          <p:nvPr/>
        </p:nvGrpSpPr>
        <p:grpSpPr>
          <a:xfrm>
            <a:off x="0" y="0"/>
            <a:ext cx="12192000" cy="872020"/>
            <a:chOff x="0" y="0"/>
            <a:chExt cx="12192000" cy="872020"/>
          </a:xfrm>
        </p:grpSpPr>
        <p:sp>
          <p:nvSpPr>
            <p:cNvPr id="17" name="Rectangle 16">
              <a:extLst>
                <a:ext uri="{FF2B5EF4-FFF2-40B4-BE49-F238E27FC236}">
                  <a16:creationId xmlns:a16="http://schemas.microsoft.com/office/drawing/2014/main" id="{DF98EA94-6ECF-F34C-B993-5BD18ED17E69}"/>
                </a:ext>
              </a:extLst>
            </p:cNvPr>
            <p:cNvSpPr/>
            <p:nvPr/>
          </p:nvSpPr>
          <p:spPr>
            <a:xfrm>
              <a:off x="0" y="0"/>
              <a:ext cx="12192000" cy="8720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ounded Rectangle 17">
              <a:hlinkClick r:id="rId3" action="ppaction://hlinksldjump"/>
              <a:extLst>
                <a:ext uri="{FF2B5EF4-FFF2-40B4-BE49-F238E27FC236}">
                  <a16:creationId xmlns:a16="http://schemas.microsoft.com/office/drawing/2014/main" id="{D288C996-7E00-EC4A-A41D-A84DC3315D1D}"/>
                </a:ext>
              </a:extLst>
            </p:cNvPr>
            <p:cNvSpPr/>
            <p:nvPr/>
          </p:nvSpPr>
          <p:spPr>
            <a:xfrm>
              <a:off x="207068"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1. What are (leaky) woody dams?</a:t>
              </a:r>
            </a:p>
          </p:txBody>
        </p:sp>
        <p:sp>
          <p:nvSpPr>
            <p:cNvPr id="19" name="Rounded Rectangle 18">
              <a:hlinkClick r:id="rId4" action="ppaction://hlinksldjump"/>
              <a:extLst>
                <a:ext uri="{FF2B5EF4-FFF2-40B4-BE49-F238E27FC236}">
                  <a16:creationId xmlns:a16="http://schemas.microsoft.com/office/drawing/2014/main" id="{C5F72559-8AD6-6943-A4CA-7A6FB60747A8}"/>
                </a:ext>
              </a:extLst>
            </p:cNvPr>
            <p:cNvSpPr/>
            <p:nvPr/>
          </p:nvSpPr>
          <p:spPr>
            <a:xfrm>
              <a:off x="1070941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7. Future Work</a:t>
              </a:r>
            </a:p>
          </p:txBody>
        </p:sp>
        <p:sp>
          <p:nvSpPr>
            <p:cNvPr id="20" name="Rounded Rectangle 19">
              <a:hlinkClick r:id="rId5" action="ppaction://hlinksldjump"/>
              <a:extLst>
                <a:ext uri="{FF2B5EF4-FFF2-40B4-BE49-F238E27FC236}">
                  <a16:creationId xmlns:a16="http://schemas.microsoft.com/office/drawing/2014/main" id="{47DC0561-6637-F041-A512-761219251FD5}"/>
                </a:ext>
              </a:extLst>
            </p:cNvPr>
            <p:cNvSpPr/>
            <p:nvPr/>
          </p:nvSpPr>
          <p:spPr>
            <a:xfrm>
              <a:off x="7208632"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5. Preliminary Results</a:t>
              </a:r>
            </a:p>
          </p:txBody>
        </p:sp>
        <p:sp>
          <p:nvSpPr>
            <p:cNvPr id="21" name="Rounded Rectangle 20">
              <a:hlinkClick r:id="rId6" action="ppaction://hlinksldjump"/>
              <a:extLst>
                <a:ext uri="{FF2B5EF4-FFF2-40B4-BE49-F238E27FC236}">
                  <a16:creationId xmlns:a16="http://schemas.microsoft.com/office/drawing/2014/main" id="{B033D4EA-D472-1144-ABE3-E9E3B57F20E8}"/>
                </a:ext>
              </a:extLst>
            </p:cNvPr>
            <p:cNvSpPr/>
            <p:nvPr/>
          </p:nvSpPr>
          <p:spPr>
            <a:xfrm>
              <a:off x="5458241" y="222358"/>
              <a:ext cx="1288774" cy="4114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000" dirty="0"/>
                <a:t>4. Experiments</a:t>
              </a:r>
            </a:p>
          </p:txBody>
        </p:sp>
        <p:sp>
          <p:nvSpPr>
            <p:cNvPr id="22" name="Rounded Rectangle 21">
              <a:hlinkClick r:id="rId7" action="ppaction://hlinksldjump"/>
              <a:extLst>
                <a:ext uri="{FF2B5EF4-FFF2-40B4-BE49-F238E27FC236}">
                  <a16:creationId xmlns:a16="http://schemas.microsoft.com/office/drawing/2014/main" id="{92DB551F-4B6E-E24B-A6B4-2D94E55F06D0}"/>
                </a:ext>
              </a:extLst>
            </p:cNvPr>
            <p:cNvSpPr/>
            <p:nvPr/>
          </p:nvSpPr>
          <p:spPr>
            <a:xfrm>
              <a:off x="3707850"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3. NFM Toolkit</a:t>
              </a:r>
            </a:p>
          </p:txBody>
        </p:sp>
        <p:sp>
          <p:nvSpPr>
            <p:cNvPr id="23" name="Rounded Rectangle 22">
              <a:hlinkClick r:id="rId8" action="ppaction://hlinksldjump"/>
              <a:extLst>
                <a:ext uri="{FF2B5EF4-FFF2-40B4-BE49-F238E27FC236}">
                  <a16:creationId xmlns:a16="http://schemas.microsoft.com/office/drawing/2014/main" id="{99F9BA79-B758-9A49-8EA3-5CA9F7615B3B}"/>
                </a:ext>
              </a:extLst>
            </p:cNvPr>
            <p:cNvSpPr/>
            <p:nvPr/>
          </p:nvSpPr>
          <p:spPr>
            <a:xfrm>
              <a:off x="1957459"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2. What is CAESAR-Lisflood?</a:t>
              </a:r>
            </a:p>
          </p:txBody>
        </p:sp>
        <p:sp>
          <p:nvSpPr>
            <p:cNvPr id="24" name="Rounded Rectangle 23">
              <a:hlinkClick r:id="rId9" action="ppaction://hlinksldjump"/>
              <a:extLst>
                <a:ext uri="{FF2B5EF4-FFF2-40B4-BE49-F238E27FC236}">
                  <a16:creationId xmlns:a16="http://schemas.microsoft.com/office/drawing/2014/main" id="{EB67D45C-639E-6341-8845-D6F555DD6AB2}"/>
                </a:ext>
              </a:extLst>
            </p:cNvPr>
            <p:cNvSpPr/>
            <p:nvPr/>
          </p:nvSpPr>
          <p:spPr>
            <a:xfrm>
              <a:off x="895902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6. Importance and Implications</a:t>
              </a:r>
            </a:p>
          </p:txBody>
        </p:sp>
      </p:grpSp>
    </p:spTree>
    <p:extLst>
      <p:ext uri="{BB962C8B-B14F-4D97-AF65-F5344CB8AC3E}">
        <p14:creationId xmlns:p14="http://schemas.microsoft.com/office/powerpoint/2010/main" val="269689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9D91F7A-DE65-2048-841B-CC8D89A62E91}"/>
              </a:ext>
            </a:extLst>
          </p:cNvPr>
          <p:cNvSpPr>
            <a:spLocks noGrp="1"/>
          </p:cNvSpPr>
          <p:nvPr>
            <p:ph type="title"/>
          </p:nvPr>
        </p:nvSpPr>
        <p:spPr>
          <a:xfrm>
            <a:off x="838200" y="872021"/>
            <a:ext cx="10515600" cy="872020"/>
          </a:xfrm>
        </p:spPr>
        <p:txBody>
          <a:bodyPr/>
          <a:lstStyle/>
          <a:p>
            <a:r>
              <a:rPr lang="en-GB" dirty="0"/>
              <a:t>5. Preliminary Results – Reach six hour storm</a:t>
            </a:r>
          </a:p>
        </p:txBody>
      </p:sp>
      <p:grpSp>
        <p:nvGrpSpPr>
          <p:cNvPr id="13" name="Group 12">
            <a:extLst>
              <a:ext uri="{FF2B5EF4-FFF2-40B4-BE49-F238E27FC236}">
                <a16:creationId xmlns:a16="http://schemas.microsoft.com/office/drawing/2014/main" id="{CF1D5F99-0C6B-2B43-AA52-CF141D982904}"/>
              </a:ext>
            </a:extLst>
          </p:cNvPr>
          <p:cNvGrpSpPr/>
          <p:nvPr/>
        </p:nvGrpSpPr>
        <p:grpSpPr>
          <a:xfrm>
            <a:off x="4996624" y="2044228"/>
            <a:ext cx="6680646" cy="3185548"/>
            <a:chOff x="61606" y="632872"/>
            <a:chExt cx="6680646" cy="3185548"/>
          </a:xfrm>
        </p:grpSpPr>
        <p:sp>
          <p:nvSpPr>
            <p:cNvPr id="15" name="TextBox 14">
              <a:extLst>
                <a:ext uri="{FF2B5EF4-FFF2-40B4-BE49-F238E27FC236}">
                  <a16:creationId xmlns:a16="http://schemas.microsoft.com/office/drawing/2014/main" id="{356C22FE-E347-A24E-B777-11C3902EE03D}"/>
                </a:ext>
              </a:extLst>
            </p:cNvPr>
            <p:cNvSpPr txBox="1"/>
            <p:nvPr/>
          </p:nvSpPr>
          <p:spPr>
            <a:xfrm>
              <a:off x="1358287" y="636126"/>
              <a:ext cx="2360645" cy="276999"/>
            </a:xfrm>
            <a:prstGeom prst="rect">
              <a:avLst/>
            </a:prstGeom>
            <a:noFill/>
          </p:spPr>
          <p:txBody>
            <a:bodyPr wrap="square" rtlCol="0">
              <a:spAutoFit/>
            </a:bodyPr>
            <a:lstStyle/>
            <a:p>
              <a:pPr algn="ctr"/>
              <a:r>
                <a:rPr lang="en-GB" sz="1200" dirty="0"/>
                <a:t>Flow Only</a:t>
              </a:r>
            </a:p>
          </p:txBody>
        </p:sp>
        <p:sp>
          <p:nvSpPr>
            <p:cNvPr id="16" name="TextBox 15">
              <a:extLst>
                <a:ext uri="{FF2B5EF4-FFF2-40B4-BE49-F238E27FC236}">
                  <a16:creationId xmlns:a16="http://schemas.microsoft.com/office/drawing/2014/main" id="{AD355ED2-F0C4-E64F-B244-AB4CA4EA9565}"/>
                </a:ext>
              </a:extLst>
            </p:cNvPr>
            <p:cNvSpPr txBox="1"/>
            <p:nvPr/>
          </p:nvSpPr>
          <p:spPr>
            <a:xfrm>
              <a:off x="4121929" y="632872"/>
              <a:ext cx="2360645" cy="276999"/>
            </a:xfrm>
            <a:prstGeom prst="rect">
              <a:avLst/>
            </a:prstGeom>
            <a:noFill/>
          </p:spPr>
          <p:txBody>
            <a:bodyPr wrap="square" rtlCol="0">
              <a:spAutoFit/>
            </a:bodyPr>
            <a:lstStyle/>
            <a:p>
              <a:pPr algn="ctr"/>
              <a:r>
                <a:rPr lang="en-GB" sz="1200" dirty="0"/>
                <a:t>Sediment</a:t>
              </a:r>
            </a:p>
          </p:txBody>
        </p:sp>
        <p:sp>
          <p:nvSpPr>
            <p:cNvPr id="18" name="TextBox 17">
              <a:extLst>
                <a:ext uri="{FF2B5EF4-FFF2-40B4-BE49-F238E27FC236}">
                  <a16:creationId xmlns:a16="http://schemas.microsoft.com/office/drawing/2014/main" id="{05C5E3D3-A241-0E41-94F3-035F3B4930A0}"/>
                </a:ext>
              </a:extLst>
            </p:cNvPr>
            <p:cNvSpPr txBox="1"/>
            <p:nvPr/>
          </p:nvSpPr>
          <p:spPr>
            <a:xfrm>
              <a:off x="115748" y="1252647"/>
              <a:ext cx="2360645" cy="276999"/>
            </a:xfrm>
            <a:prstGeom prst="rect">
              <a:avLst/>
            </a:prstGeom>
            <a:noFill/>
          </p:spPr>
          <p:txBody>
            <a:bodyPr wrap="square" rtlCol="0">
              <a:spAutoFit/>
            </a:bodyPr>
            <a:lstStyle/>
            <a:p>
              <a:r>
                <a:rPr lang="en-GB" sz="1200" dirty="0"/>
                <a:t>1 in 1 year </a:t>
              </a:r>
            </a:p>
          </p:txBody>
        </p:sp>
        <p:sp>
          <p:nvSpPr>
            <p:cNvPr id="19" name="TextBox 18">
              <a:extLst>
                <a:ext uri="{FF2B5EF4-FFF2-40B4-BE49-F238E27FC236}">
                  <a16:creationId xmlns:a16="http://schemas.microsoft.com/office/drawing/2014/main" id="{93B57E85-FFE1-4F43-9B87-C3F5B1F58063}"/>
                </a:ext>
              </a:extLst>
            </p:cNvPr>
            <p:cNvSpPr txBox="1"/>
            <p:nvPr/>
          </p:nvSpPr>
          <p:spPr>
            <a:xfrm>
              <a:off x="61607" y="2247868"/>
              <a:ext cx="2360645" cy="276999"/>
            </a:xfrm>
            <a:prstGeom prst="rect">
              <a:avLst/>
            </a:prstGeom>
            <a:noFill/>
          </p:spPr>
          <p:txBody>
            <a:bodyPr wrap="square" rtlCol="0">
              <a:spAutoFit/>
            </a:bodyPr>
            <a:lstStyle/>
            <a:p>
              <a:r>
                <a:rPr lang="en-GB" sz="1200" dirty="0"/>
                <a:t>1 in 10 year </a:t>
              </a:r>
            </a:p>
          </p:txBody>
        </p:sp>
        <p:sp>
          <p:nvSpPr>
            <p:cNvPr id="20" name="TextBox 19">
              <a:extLst>
                <a:ext uri="{FF2B5EF4-FFF2-40B4-BE49-F238E27FC236}">
                  <a16:creationId xmlns:a16="http://schemas.microsoft.com/office/drawing/2014/main" id="{FC12BB52-B9D2-194D-8558-6E03EE2144E6}"/>
                </a:ext>
              </a:extLst>
            </p:cNvPr>
            <p:cNvSpPr txBox="1"/>
            <p:nvPr/>
          </p:nvSpPr>
          <p:spPr>
            <a:xfrm>
              <a:off x="61606" y="3233668"/>
              <a:ext cx="2360645" cy="276999"/>
            </a:xfrm>
            <a:prstGeom prst="rect">
              <a:avLst/>
            </a:prstGeom>
            <a:noFill/>
          </p:spPr>
          <p:txBody>
            <a:bodyPr wrap="square" rtlCol="0">
              <a:spAutoFit/>
            </a:bodyPr>
            <a:lstStyle/>
            <a:p>
              <a:r>
                <a:rPr lang="en-GB" sz="1200" dirty="0"/>
                <a:t>1 in 100 year </a:t>
              </a:r>
            </a:p>
          </p:txBody>
        </p:sp>
        <p:pic>
          <p:nvPicPr>
            <p:cNvPr id="21" name="Picture 20">
              <a:extLst>
                <a:ext uri="{FF2B5EF4-FFF2-40B4-BE49-F238E27FC236}">
                  <a16:creationId xmlns:a16="http://schemas.microsoft.com/office/drawing/2014/main" id="{DC2B7176-CB8D-8B45-B519-841FC11623E8}"/>
                </a:ext>
              </a:extLst>
            </p:cNvPr>
            <p:cNvPicPr>
              <a:picLocks noChangeAspect="1"/>
            </p:cNvPicPr>
            <p:nvPr/>
          </p:nvPicPr>
          <p:blipFill>
            <a:blip r:embed="rId2"/>
            <a:stretch>
              <a:fillRect/>
            </a:stretch>
          </p:blipFill>
          <p:spPr>
            <a:xfrm>
              <a:off x="982252" y="953087"/>
              <a:ext cx="2880000" cy="887115"/>
            </a:xfrm>
            <a:prstGeom prst="rect">
              <a:avLst/>
            </a:prstGeom>
          </p:spPr>
        </p:pic>
        <p:pic>
          <p:nvPicPr>
            <p:cNvPr id="22" name="Picture 21">
              <a:extLst>
                <a:ext uri="{FF2B5EF4-FFF2-40B4-BE49-F238E27FC236}">
                  <a16:creationId xmlns:a16="http://schemas.microsoft.com/office/drawing/2014/main" id="{32566E47-814E-3948-8344-800F4B0A2092}"/>
                </a:ext>
              </a:extLst>
            </p:cNvPr>
            <p:cNvPicPr>
              <a:picLocks noChangeAspect="1"/>
            </p:cNvPicPr>
            <p:nvPr/>
          </p:nvPicPr>
          <p:blipFill>
            <a:blip r:embed="rId3"/>
            <a:stretch>
              <a:fillRect/>
            </a:stretch>
          </p:blipFill>
          <p:spPr>
            <a:xfrm>
              <a:off x="3862252" y="950393"/>
              <a:ext cx="2880000" cy="871983"/>
            </a:xfrm>
            <a:prstGeom prst="rect">
              <a:avLst/>
            </a:prstGeom>
          </p:spPr>
        </p:pic>
        <p:pic>
          <p:nvPicPr>
            <p:cNvPr id="23" name="Picture 22">
              <a:extLst>
                <a:ext uri="{FF2B5EF4-FFF2-40B4-BE49-F238E27FC236}">
                  <a16:creationId xmlns:a16="http://schemas.microsoft.com/office/drawing/2014/main" id="{F8558978-8C74-B948-B807-0238120426CE}"/>
                </a:ext>
              </a:extLst>
            </p:cNvPr>
            <p:cNvPicPr>
              <a:picLocks noChangeAspect="1"/>
            </p:cNvPicPr>
            <p:nvPr/>
          </p:nvPicPr>
          <p:blipFill>
            <a:blip r:embed="rId4"/>
            <a:stretch>
              <a:fillRect/>
            </a:stretch>
          </p:blipFill>
          <p:spPr>
            <a:xfrm>
              <a:off x="982252" y="1942811"/>
              <a:ext cx="2880000" cy="887115"/>
            </a:xfrm>
            <a:prstGeom prst="rect">
              <a:avLst/>
            </a:prstGeom>
          </p:spPr>
        </p:pic>
        <p:pic>
          <p:nvPicPr>
            <p:cNvPr id="24" name="Picture 23">
              <a:extLst>
                <a:ext uri="{FF2B5EF4-FFF2-40B4-BE49-F238E27FC236}">
                  <a16:creationId xmlns:a16="http://schemas.microsoft.com/office/drawing/2014/main" id="{8EE16425-1B9D-4E40-8E50-084F5F859F82}"/>
                </a:ext>
              </a:extLst>
            </p:cNvPr>
            <p:cNvPicPr>
              <a:picLocks noChangeAspect="1"/>
            </p:cNvPicPr>
            <p:nvPr/>
          </p:nvPicPr>
          <p:blipFill>
            <a:blip r:embed="rId5"/>
            <a:stretch>
              <a:fillRect/>
            </a:stretch>
          </p:blipFill>
          <p:spPr>
            <a:xfrm>
              <a:off x="3862252" y="1940849"/>
              <a:ext cx="2880000" cy="887115"/>
            </a:xfrm>
            <a:prstGeom prst="rect">
              <a:avLst/>
            </a:prstGeom>
          </p:spPr>
        </p:pic>
        <p:pic>
          <p:nvPicPr>
            <p:cNvPr id="25" name="Picture 24">
              <a:extLst>
                <a:ext uri="{FF2B5EF4-FFF2-40B4-BE49-F238E27FC236}">
                  <a16:creationId xmlns:a16="http://schemas.microsoft.com/office/drawing/2014/main" id="{AEC0B748-32BF-2342-95C2-EA484B98D47D}"/>
                </a:ext>
              </a:extLst>
            </p:cNvPr>
            <p:cNvPicPr>
              <a:picLocks noChangeAspect="1"/>
            </p:cNvPicPr>
            <p:nvPr/>
          </p:nvPicPr>
          <p:blipFill>
            <a:blip r:embed="rId6"/>
            <a:stretch>
              <a:fillRect/>
            </a:stretch>
          </p:blipFill>
          <p:spPr>
            <a:xfrm>
              <a:off x="982252" y="2931305"/>
              <a:ext cx="2880000" cy="887115"/>
            </a:xfrm>
            <a:prstGeom prst="rect">
              <a:avLst/>
            </a:prstGeom>
          </p:spPr>
        </p:pic>
        <p:pic>
          <p:nvPicPr>
            <p:cNvPr id="26" name="Picture 25">
              <a:extLst>
                <a:ext uri="{FF2B5EF4-FFF2-40B4-BE49-F238E27FC236}">
                  <a16:creationId xmlns:a16="http://schemas.microsoft.com/office/drawing/2014/main" id="{BEA96844-A5F6-8546-B96D-E51D790C69FA}"/>
                </a:ext>
              </a:extLst>
            </p:cNvPr>
            <p:cNvPicPr>
              <a:picLocks noChangeAspect="1"/>
            </p:cNvPicPr>
            <p:nvPr/>
          </p:nvPicPr>
          <p:blipFill>
            <a:blip r:embed="rId7"/>
            <a:stretch>
              <a:fillRect/>
            </a:stretch>
          </p:blipFill>
          <p:spPr>
            <a:xfrm>
              <a:off x="3862252" y="2928611"/>
              <a:ext cx="2880000" cy="887115"/>
            </a:xfrm>
            <a:prstGeom prst="rect">
              <a:avLst/>
            </a:prstGeom>
          </p:spPr>
        </p:pic>
      </p:grpSp>
      <p:sp>
        <p:nvSpPr>
          <p:cNvPr id="27" name="Content Placeholder 2">
            <a:extLst>
              <a:ext uri="{FF2B5EF4-FFF2-40B4-BE49-F238E27FC236}">
                <a16:creationId xmlns:a16="http://schemas.microsoft.com/office/drawing/2014/main" id="{4214A2EB-F5B1-3747-A8DD-AA90105FF97C}"/>
              </a:ext>
            </a:extLst>
          </p:cNvPr>
          <p:cNvSpPr>
            <a:spLocks noGrp="1"/>
          </p:cNvSpPr>
          <p:nvPr>
            <p:ph idx="1"/>
          </p:nvPr>
        </p:nvSpPr>
        <p:spPr>
          <a:xfrm>
            <a:off x="386218" y="1925960"/>
            <a:ext cx="4664548" cy="4276720"/>
          </a:xfrm>
        </p:spPr>
        <p:txBody>
          <a:bodyPr>
            <a:normAutofit/>
          </a:bodyPr>
          <a:lstStyle/>
          <a:p>
            <a:pPr marL="0" indent="0">
              <a:buNone/>
            </a:pPr>
            <a:r>
              <a:rPr lang="en-GB" dirty="0"/>
              <a:t>Across flow only and sediment, and for all return periods, it is beneficial to be more restrictive (in regards to both parameters). For flow only, 1 in 100, peak reduction is best at either the most or the least restrictive in terms of gap height and chosen roughness</a:t>
            </a:r>
          </a:p>
        </p:txBody>
      </p:sp>
      <p:grpSp>
        <p:nvGrpSpPr>
          <p:cNvPr id="37" name="Group 36">
            <a:extLst>
              <a:ext uri="{FF2B5EF4-FFF2-40B4-BE49-F238E27FC236}">
                <a16:creationId xmlns:a16="http://schemas.microsoft.com/office/drawing/2014/main" id="{14113C0D-78BE-DA44-819F-FB3D22EB716B}"/>
              </a:ext>
            </a:extLst>
          </p:cNvPr>
          <p:cNvGrpSpPr/>
          <p:nvPr/>
        </p:nvGrpSpPr>
        <p:grpSpPr>
          <a:xfrm>
            <a:off x="0" y="0"/>
            <a:ext cx="12192000" cy="872020"/>
            <a:chOff x="0" y="0"/>
            <a:chExt cx="12192000" cy="872020"/>
          </a:xfrm>
        </p:grpSpPr>
        <p:sp>
          <p:nvSpPr>
            <p:cNvPr id="38" name="Rectangle 37">
              <a:extLst>
                <a:ext uri="{FF2B5EF4-FFF2-40B4-BE49-F238E27FC236}">
                  <a16:creationId xmlns:a16="http://schemas.microsoft.com/office/drawing/2014/main" id="{364170B1-6367-5847-9A2B-A2CDB27CD99C}"/>
                </a:ext>
              </a:extLst>
            </p:cNvPr>
            <p:cNvSpPr/>
            <p:nvPr/>
          </p:nvSpPr>
          <p:spPr>
            <a:xfrm>
              <a:off x="0" y="0"/>
              <a:ext cx="12192000" cy="8720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ounded Rectangle 38">
              <a:hlinkClick r:id="rId8" action="ppaction://hlinksldjump"/>
              <a:extLst>
                <a:ext uri="{FF2B5EF4-FFF2-40B4-BE49-F238E27FC236}">
                  <a16:creationId xmlns:a16="http://schemas.microsoft.com/office/drawing/2014/main" id="{065FE489-EFF8-354D-B93E-1E8C6568166B}"/>
                </a:ext>
              </a:extLst>
            </p:cNvPr>
            <p:cNvSpPr/>
            <p:nvPr/>
          </p:nvSpPr>
          <p:spPr>
            <a:xfrm>
              <a:off x="207068"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1. What are (leaky) woody dams?</a:t>
              </a:r>
            </a:p>
          </p:txBody>
        </p:sp>
        <p:sp>
          <p:nvSpPr>
            <p:cNvPr id="40" name="Rounded Rectangle 39">
              <a:hlinkClick r:id="rId9" action="ppaction://hlinksldjump"/>
              <a:extLst>
                <a:ext uri="{FF2B5EF4-FFF2-40B4-BE49-F238E27FC236}">
                  <a16:creationId xmlns:a16="http://schemas.microsoft.com/office/drawing/2014/main" id="{541C5C25-6AD6-814E-A4A1-A7377BDD9EC5}"/>
                </a:ext>
              </a:extLst>
            </p:cNvPr>
            <p:cNvSpPr/>
            <p:nvPr/>
          </p:nvSpPr>
          <p:spPr>
            <a:xfrm>
              <a:off x="1070941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7. Future Work</a:t>
              </a:r>
            </a:p>
          </p:txBody>
        </p:sp>
        <p:sp>
          <p:nvSpPr>
            <p:cNvPr id="41" name="Rounded Rectangle 40">
              <a:hlinkClick r:id="rId10" action="ppaction://hlinksldjump"/>
              <a:extLst>
                <a:ext uri="{FF2B5EF4-FFF2-40B4-BE49-F238E27FC236}">
                  <a16:creationId xmlns:a16="http://schemas.microsoft.com/office/drawing/2014/main" id="{B86446D9-A78B-414D-AA0A-D140A3182D49}"/>
                </a:ext>
              </a:extLst>
            </p:cNvPr>
            <p:cNvSpPr/>
            <p:nvPr/>
          </p:nvSpPr>
          <p:spPr>
            <a:xfrm>
              <a:off x="7208632" y="222358"/>
              <a:ext cx="1288774" cy="4114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000" dirty="0"/>
                <a:t>5. Preliminary Results</a:t>
              </a:r>
            </a:p>
          </p:txBody>
        </p:sp>
        <p:sp>
          <p:nvSpPr>
            <p:cNvPr id="42" name="Rounded Rectangle 41">
              <a:hlinkClick r:id="rId11" action="ppaction://hlinksldjump"/>
              <a:extLst>
                <a:ext uri="{FF2B5EF4-FFF2-40B4-BE49-F238E27FC236}">
                  <a16:creationId xmlns:a16="http://schemas.microsoft.com/office/drawing/2014/main" id="{580BFAAF-FCC6-1A41-B71B-DDAB6CC1A6CE}"/>
                </a:ext>
              </a:extLst>
            </p:cNvPr>
            <p:cNvSpPr/>
            <p:nvPr/>
          </p:nvSpPr>
          <p:spPr>
            <a:xfrm>
              <a:off x="5458241"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4. Experiments</a:t>
              </a:r>
            </a:p>
          </p:txBody>
        </p:sp>
        <p:sp>
          <p:nvSpPr>
            <p:cNvPr id="43" name="Rounded Rectangle 42">
              <a:hlinkClick r:id="rId12" action="ppaction://hlinksldjump"/>
              <a:extLst>
                <a:ext uri="{FF2B5EF4-FFF2-40B4-BE49-F238E27FC236}">
                  <a16:creationId xmlns:a16="http://schemas.microsoft.com/office/drawing/2014/main" id="{587C3C92-965A-094A-9163-9D259D3776BB}"/>
                </a:ext>
              </a:extLst>
            </p:cNvPr>
            <p:cNvSpPr/>
            <p:nvPr/>
          </p:nvSpPr>
          <p:spPr>
            <a:xfrm>
              <a:off x="3707850"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3. NFM Toolkit</a:t>
              </a:r>
            </a:p>
          </p:txBody>
        </p:sp>
        <p:sp>
          <p:nvSpPr>
            <p:cNvPr id="44" name="Rounded Rectangle 43">
              <a:hlinkClick r:id="rId13" action="ppaction://hlinksldjump"/>
              <a:extLst>
                <a:ext uri="{FF2B5EF4-FFF2-40B4-BE49-F238E27FC236}">
                  <a16:creationId xmlns:a16="http://schemas.microsoft.com/office/drawing/2014/main" id="{C75245D9-C181-884B-BC4F-A4F7AB124548}"/>
                </a:ext>
              </a:extLst>
            </p:cNvPr>
            <p:cNvSpPr/>
            <p:nvPr/>
          </p:nvSpPr>
          <p:spPr>
            <a:xfrm>
              <a:off x="1957459"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2. What is CAESAR-Lisflood?</a:t>
              </a:r>
            </a:p>
          </p:txBody>
        </p:sp>
        <p:sp>
          <p:nvSpPr>
            <p:cNvPr id="45" name="Rounded Rectangle 44">
              <a:hlinkClick r:id="rId14" action="ppaction://hlinksldjump"/>
              <a:extLst>
                <a:ext uri="{FF2B5EF4-FFF2-40B4-BE49-F238E27FC236}">
                  <a16:creationId xmlns:a16="http://schemas.microsoft.com/office/drawing/2014/main" id="{889F839F-CADF-004E-B972-51242E479A2E}"/>
                </a:ext>
              </a:extLst>
            </p:cNvPr>
            <p:cNvSpPr/>
            <p:nvPr/>
          </p:nvSpPr>
          <p:spPr>
            <a:xfrm>
              <a:off x="8959023" y="222358"/>
              <a:ext cx="1288774" cy="4114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6. Importance and Implications</a:t>
              </a:r>
            </a:p>
          </p:txBody>
        </p:sp>
      </p:grpSp>
    </p:spTree>
    <p:extLst>
      <p:ext uri="{BB962C8B-B14F-4D97-AF65-F5344CB8AC3E}">
        <p14:creationId xmlns:p14="http://schemas.microsoft.com/office/powerpoint/2010/main" val="1947938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TotalTime>
  <Words>1313</Words>
  <Application>Microsoft Macintosh PowerPoint</Application>
  <PresentationFormat>Widescreen</PresentationFormat>
  <Paragraphs>146</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Cambria Math</vt:lpstr>
      <vt:lpstr>Office Theme</vt:lpstr>
      <vt:lpstr>Geomorphological numerical modelling of woody dams in CAESAR-Lisflood</vt:lpstr>
      <vt:lpstr>1a. What are (leaky) woody dams?</vt:lpstr>
      <vt:lpstr>1b. Project purpose</vt:lpstr>
      <vt:lpstr>2. What is CAESAR-Lisflood?</vt:lpstr>
      <vt:lpstr>3a. NFM Toolkit</vt:lpstr>
      <vt:lpstr>3b. NFM Toolkit</vt:lpstr>
      <vt:lpstr>4a. Experiments</vt:lpstr>
      <vt:lpstr>4b. Experiments</vt:lpstr>
      <vt:lpstr>5. Preliminary Results – Reach six hour storm</vt:lpstr>
      <vt:lpstr>5. Preliminary Results – Reach 72 hour storm</vt:lpstr>
      <vt:lpstr>6. Importance and Implications</vt:lpstr>
      <vt:lpstr>7. Future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Geomorphological numerical modelling of woody dams in CAESAR-Lisflood</dc:title>
  <dc:creator>JOSHUA WOLSTENHOLME</dc:creator>
  <cp:lastModifiedBy>JOSHUA WOLSTENHOLME</cp:lastModifiedBy>
  <cp:revision>34</cp:revision>
  <dcterms:created xsi:type="dcterms:W3CDTF">2021-04-19T13:46:58Z</dcterms:created>
  <dcterms:modified xsi:type="dcterms:W3CDTF">2021-04-27T12:53:34Z</dcterms:modified>
</cp:coreProperties>
</file>