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snapToGrid="0">
      <p:cViewPr varScale="1">
        <p:scale>
          <a:sx n="83" d="100"/>
          <a:sy n="83" d="100"/>
        </p:scale>
        <p:origin x="1190" y="77"/>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EEA270-996C-403F-B490-C39C35068368}" type="datetimeFigureOut">
              <a:rPr lang="en-GB" smtClean="0"/>
              <a:t>31/03/2024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F78E74-AFB9-48FC-8992-3C23B5B3B374}" type="slidenum">
              <a:rPr lang="en-GB" smtClean="0"/>
              <a:t>‹#›</a:t>
            </a:fld>
            <a:endParaRPr lang="en-GB"/>
          </a:p>
        </p:txBody>
      </p:sp>
    </p:spTree>
    <p:extLst>
      <p:ext uri="{BB962C8B-B14F-4D97-AF65-F5344CB8AC3E}">
        <p14:creationId xmlns:p14="http://schemas.microsoft.com/office/powerpoint/2010/main" val="1543839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EA270-996C-403F-B490-C39C35068368}" type="datetimeFigureOut">
              <a:rPr lang="en-GB" smtClean="0"/>
              <a:t>31/03/2024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F78E74-AFB9-48FC-8992-3C23B5B3B374}" type="slidenum">
              <a:rPr lang="en-GB" smtClean="0"/>
              <a:t>‹#›</a:t>
            </a:fld>
            <a:endParaRPr lang="en-GB"/>
          </a:p>
        </p:txBody>
      </p:sp>
    </p:spTree>
    <p:extLst>
      <p:ext uri="{BB962C8B-B14F-4D97-AF65-F5344CB8AC3E}">
        <p14:creationId xmlns:p14="http://schemas.microsoft.com/office/powerpoint/2010/main" val="342430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EA270-996C-403F-B490-C39C35068368}" type="datetimeFigureOut">
              <a:rPr lang="en-GB" smtClean="0"/>
              <a:t>31/03/2024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F78E74-AFB9-48FC-8992-3C23B5B3B374}" type="slidenum">
              <a:rPr lang="en-GB" smtClean="0"/>
              <a:t>‹#›</a:t>
            </a:fld>
            <a:endParaRPr lang="en-GB"/>
          </a:p>
        </p:txBody>
      </p:sp>
    </p:spTree>
    <p:extLst>
      <p:ext uri="{BB962C8B-B14F-4D97-AF65-F5344CB8AC3E}">
        <p14:creationId xmlns:p14="http://schemas.microsoft.com/office/powerpoint/2010/main" val="161327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EA270-996C-403F-B490-C39C35068368}" type="datetimeFigureOut">
              <a:rPr lang="en-GB" smtClean="0"/>
              <a:t>31/03/2024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F78E74-AFB9-48FC-8992-3C23B5B3B374}" type="slidenum">
              <a:rPr lang="en-GB" smtClean="0"/>
              <a:t>‹#›</a:t>
            </a:fld>
            <a:endParaRPr lang="en-GB"/>
          </a:p>
        </p:txBody>
      </p:sp>
    </p:spTree>
    <p:extLst>
      <p:ext uri="{BB962C8B-B14F-4D97-AF65-F5344CB8AC3E}">
        <p14:creationId xmlns:p14="http://schemas.microsoft.com/office/powerpoint/2010/main" val="1895842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EEA270-996C-403F-B490-C39C35068368}" type="datetimeFigureOut">
              <a:rPr lang="en-GB" smtClean="0"/>
              <a:t>31/03/2024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F78E74-AFB9-48FC-8992-3C23B5B3B374}" type="slidenum">
              <a:rPr lang="en-GB" smtClean="0"/>
              <a:t>‹#›</a:t>
            </a:fld>
            <a:endParaRPr lang="en-GB"/>
          </a:p>
        </p:txBody>
      </p:sp>
    </p:spTree>
    <p:extLst>
      <p:ext uri="{BB962C8B-B14F-4D97-AF65-F5344CB8AC3E}">
        <p14:creationId xmlns:p14="http://schemas.microsoft.com/office/powerpoint/2010/main" val="2847260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EEA270-996C-403F-B490-C39C35068368}" type="datetimeFigureOut">
              <a:rPr lang="en-GB" smtClean="0"/>
              <a:t>31/03/2024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F78E74-AFB9-48FC-8992-3C23B5B3B374}" type="slidenum">
              <a:rPr lang="en-GB" smtClean="0"/>
              <a:t>‹#›</a:t>
            </a:fld>
            <a:endParaRPr lang="en-GB"/>
          </a:p>
        </p:txBody>
      </p:sp>
    </p:spTree>
    <p:extLst>
      <p:ext uri="{BB962C8B-B14F-4D97-AF65-F5344CB8AC3E}">
        <p14:creationId xmlns:p14="http://schemas.microsoft.com/office/powerpoint/2010/main" val="3407308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EEA270-996C-403F-B490-C39C35068368}" type="datetimeFigureOut">
              <a:rPr lang="en-GB" smtClean="0"/>
              <a:t>31/03/2024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F78E74-AFB9-48FC-8992-3C23B5B3B374}" type="slidenum">
              <a:rPr lang="en-GB" smtClean="0"/>
              <a:t>‹#›</a:t>
            </a:fld>
            <a:endParaRPr lang="en-GB"/>
          </a:p>
        </p:txBody>
      </p:sp>
    </p:spTree>
    <p:extLst>
      <p:ext uri="{BB962C8B-B14F-4D97-AF65-F5344CB8AC3E}">
        <p14:creationId xmlns:p14="http://schemas.microsoft.com/office/powerpoint/2010/main" val="3347725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EEA270-996C-403F-B490-C39C35068368}" type="datetimeFigureOut">
              <a:rPr lang="en-GB" smtClean="0"/>
              <a:t>31/03/2024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1F78E74-AFB9-48FC-8992-3C23B5B3B374}" type="slidenum">
              <a:rPr lang="en-GB" smtClean="0"/>
              <a:t>‹#›</a:t>
            </a:fld>
            <a:endParaRPr lang="en-GB"/>
          </a:p>
        </p:txBody>
      </p:sp>
    </p:spTree>
    <p:extLst>
      <p:ext uri="{BB962C8B-B14F-4D97-AF65-F5344CB8AC3E}">
        <p14:creationId xmlns:p14="http://schemas.microsoft.com/office/powerpoint/2010/main" val="4266046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EA270-996C-403F-B490-C39C35068368}" type="datetimeFigureOut">
              <a:rPr lang="en-GB" smtClean="0"/>
              <a:t>31/03/2024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1F78E74-AFB9-48FC-8992-3C23B5B3B374}" type="slidenum">
              <a:rPr lang="en-GB" smtClean="0"/>
              <a:t>‹#›</a:t>
            </a:fld>
            <a:endParaRPr lang="en-GB"/>
          </a:p>
        </p:txBody>
      </p:sp>
    </p:spTree>
    <p:extLst>
      <p:ext uri="{BB962C8B-B14F-4D97-AF65-F5344CB8AC3E}">
        <p14:creationId xmlns:p14="http://schemas.microsoft.com/office/powerpoint/2010/main" val="46644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EEA270-996C-403F-B490-C39C35068368}" type="datetimeFigureOut">
              <a:rPr lang="en-GB" smtClean="0"/>
              <a:t>31/03/2024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F78E74-AFB9-48FC-8992-3C23B5B3B374}" type="slidenum">
              <a:rPr lang="en-GB" smtClean="0"/>
              <a:t>‹#›</a:t>
            </a:fld>
            <a:endParaRPr lang="en-GB"/>
          </a:p>
        </p:txBody>
      </p:sp>
    </p:spTree>
    <p:extLst>
      <p:ext uri="{BB962C8B-B14F-4D97-AF65-F5344CB8AC3E}">
        <p14:creationId xmlns:p14="http://schemas.microsoft.com/office/powerpoint/2010/main" val="1857900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EEA270-996C-403F-B490-C39C35068368}" type="datetimeFigureOut">
              <a:rPr lang="en-GB" smtClean="0"/>
              <a:t>31/03/2024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F78E74-AFB9-48FC-8992-3C23B5B3B374}" type="slidenum">
              <a:rPr lang="en-GB" smtClean="0"/>
              <a:t>‹#›</a:t>
            </a:fld>
            <a:endParaRPr lang="en-GB"/>
          </a:p>
        </p:txBody>
      </p:sp>
    </p:spTree>
    <p:extLst>
      <p:ext uri="{BB962C8B-B14F-4D97-AF65-F5344CB8AC3E}">
        <p14:creationId xmlns:p14="http://schemas.microsoft.com/office/powerpoint/2010/main" val="1400752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EA270-996C-403F-B490-C39C35068368}" type="datetimeFigureOut">
              <a:rPr lang="en-GB" smtClean="0"/>
              <a:t>31/03/2024</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F78E74-AFB9-48FC-8992-3C23B5B3B374}" type="slidenum">
              <a:rPr lang="en-GB" smtClean="0"/>
              <a:t>‹#›</a:t>
            </a:fld>
            <a:endParaRPr lang="en-GB"/>
          </a:p>
        </p:txBody>
      </p:sp>
    </p:spTree>
    <p:extLst>
      <p:ext uri="{BB962C8B-B14F-4D97-AF65-F5344CB8AC3E}">
        <p14:creationId xmlns:p14="http://schemas.microsoft.com/office/powerpoint/2010/main" val="3897520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7CB8EC7-A952-814B-CE98-5D5E16138C80}"/>
              </a:ext>
            </a:extLst>
          </p:cNvPr>
          <p:cNvSpPr txBox="1"/>
          <p:nvPr/>
        </p:nvSpPr>
        <p:spPr>
          <a:xfrm>
            <a:off x="1091573" y="1317080"/>
            <a:ext cx="2160000" cy="720000"/>
          </a:xfrm>
          <a:prstGeom prst="rect">
            <a:avLst/>
          </a:prstGeom>
          <a:noFill/>
          <a:ln>
            <a:solidFill>
              <a:schemeClr val="tx1"/>
            </a:solidFill>
          </a:ln>
        </p:spPr>
        <p:txBody>
          <a:bodyPr wrap="square" rtlCol="0" anchor="ctr" anchorCtr="0">
            <a:normAutofit fontScale="92500" lnSpcReduction="10000"/>
          </a:bodyPr>
          <a:lstStyle/>
          <a:p>
            <a:pPr algn="ctr"/>
            <a:r>
              <a:rPr lang="en-GB" sz="1200" dirty="0"/>
              <a:t>No AF prophylaxis </a:t>
            </a:r>
          </a:p>
          <a:p>
            <a:pPr algn="ctr"/>
            <a:r>
              <a:rPr lang="en-GB" sz="1200" dirty="0"/>
              <a:t>Broad fungal screening with twice-weekly biomarkers </a:t>
            </a:r>
          </a:p>
          <a:p>
            <a:pPr algn="ctr"/>
            <a:r>
              <a:rPr lang="en-GB" sz="1200" dirty="0"/>
              <a:t>(e.g. GM + BDG)</a:t>
            </a:r>
          </a:p>
        </p:txBody>
      </p:sp>
      <p:sp>
        <p:nvSpPr>
          <p:cNvPr id="7" name="TextBox 6">
            <a:extLst>
              <a:ext uri="{FF2B5EF4-FFF2-40B4-BE49-F238E27FC236}">
                <a16:creationId xmlns:a16="http://schemas.microsoft.com/office/drawing/2014/main" id="{BE75785B-9B3A-3446-A4FF-BF95F1A3B939}"/>
              </a:ext>
            </a:extLst>
          </p:cNvPr>
          <p:cNvSpPr txBox="1"/>
          <p:nvPr/>
        </p:nvSpPr>
        <p:spPr>
          <a:xfrm>
            <a:off x="6654428" y="1317081"/>
            <a:ext cx="2160000" cy="720000"/>
          </a:xfrm>
          <a:prstGeom prst="rect">
            <a:avLst/>
          </a:prstGeom>
          <a:noFill/>
          <a:ln>
            <a:solidFill>
              <a:schemeClr val="tx1"/>
            </a:solidFill>
          </a:ln>
        </p:spPr>
        <p:txBody>
          <a:bodyPr wrap="square" rtlCol="0" anchor="ctr" anchorCtr="0">
            <a:normAutofit/>
          </a:bodyPr>
          <a:lstStyle/>
          <a:p>
            <a:pPr algn="ctr"/>
            <a:r>
              <a:rPr lang="en-GB" sz="1200" dirty="0"/>
              <a:t>Mold-active AF prophylaxis </a:t>
            </a:r>
          </a:p>
          <a:p>
            <a:pPr algn="ctr"/>
            <a:r>
              <a:rPr lang="en-GB" sz="1200" dirty="0"/>
              <a:t>No diagnostic screening</a:t>
            </a:r>
          </a:p>
        </p:txBody>
      </p:sp>
      <p:sp>
        <p:nvSpPr>
          <p:cNvPr id="8" name="TextBox 7">
            <a:extLst>
              <a:ext uri="{FF2B5EF4-FFF2-40B4-BE49-F238E27FC236}">
                <a16:creationId xmlns:a16="http://schemas.microsoft.com/office/drawing/2014/main" id="{9BC69B53-DF63-478F-76D1-8D9983176AB7}"/>
              </a:ext>
            </a:extLst>
          </p:cNvPr>
          <p:cNvSpPr txBox="1"/>
          <p:nvPr/>
        </p:nvSpPr>
        <p:spPr>
          <a:xfrm>
            <a:off x="3873000" y="1317080"/>
            <a:ext cx="2160000" cy="720000"/>
          </a:xfrm>
          <a:prstGeom prst="rect">
            <a:avLst/>
          </a:prstGeom>
          <a:noFill/>
          <a:ln>
            <a:solidFill>
              <a:schemeClr val="tx1"/>
            </a:solidFill>
          </a:ln>
        </p:spPr>
        <p:txBody>
          <a:bodyPr wrap="square" rtlCol="0" anchor="ctr" anchorCtr="0">
            <a:normAutofit fontScale="92500"/>
          </a:bodyPr>
          <a:lstStyle/>
          <a:p>
            <a:pPr algn="ctr"/>
            <a:r>
              <a:rPr lang="en-GB" sz="1200" dirty="0"/>
              <a:t>Fluconazole prophylaxis with </a:t>
            </a:r>
            <a:r>
              <a:rPr lang="en-GB" sz="1200" dirty="0" err="1"/>
              <a:t>mold</a:t>
            </a:r>
            <a:r>
              <a:rPr lang="en-GB" sz="1200" dirty="0"/>
              <a:t>-based screening using a twice-weekly biomarker (e.g. GM)</a:t>
            </a:r>
          </a:p>
        </p:txBody>
      </p:sp>
      <p:sp>
        <p:nvSpPr>
          <p:cNvPr id="9" name="TextBox 8">
            <a:extLst>
              <a:ext uri="{FF2B5EF4-FFF2-40B4-BE49-F238E27FC236}">
                <a16:creationId xmlns:a16="http://schemas.microsoft.com/office/drawing/2014/main" id="{828247B6-D9AA-4F1E-9446-476284DC3631}"/>
              </a:ext>
            </a:extLst>
          </p:cNvPr>
          <p:cNvSpPr txBox="1"/>
          <p:nvPr/>
        </p:nvSpPr>
        <p:spPr>
          <a:xfrm>
            <a:off x="1091572" y="808738"/>
            <a:ext cx="3779686" cy="338554"/>
          </a:xfrm>
          <a:prstGeom prst="rect">
            <a:avLst/>
          </a:prstGeom>
          <a:noFill/>
          <a:ln>
            <a:solidFill>
              <a:schemeClr val="tx1"/>
            </a:solidFill>
          </a:ln>
        </p:spPr>
        <p:txBody>
          <a:bodyPr wrap="square" rtlCol="0">
            <a:spAutoFit/>
          </a:bodyPr>
          <a:lstStyle/>
          <a:p>
            <a:pPr algn="ctr"/>
            <a:r>
              <a:rPr lang="en-GB" sz="1600" dirty="0"/>
              <a:t>Prospective diagnostic screening strategies</a:t>
            </a:r>
          </a:p>
        </p:txBody>
      </p:sp>
      <p:sp>
        <p:nvSpPr>
          <p:cNvPr id="10" name="TextBox 9">
            <a:extLst>
              <a:ext uri="{FF2B5EF4-FFF2-40B4-BE49-F238E27FC236}">
                <a16:creationId xmlns:a16="http://schemas.microsoft.com/office/drawing/2014/main" id="{540FE682-3675-96A5-7A18-4CC81A242762}"/>
              </a:ext>
            </a:extLst>
          </p:cNvPr>
          <p:cNvSpPr txBox="1"/>
          <p:nvPr/>
        </p:nvSpPr>
        <p:spPr>
          <a:xfrm>
            <a:off x="5263712" y="808738"/>
            <a:ext cx="3550716" cy="338554"/>
          </a:xfrm>
          <a:prstGeom prst="rect">
            <a:avLst/>
          </a:prstGeom>
          <a:noFill/>
          <a:ln>
            <a:solidFill>
              <a:schemeClr val="tx1"/>
            </a:solidFill>
          </a:ln>
        </p:spPr>
        <p:txBody>
          <a:bodyPr wrap="square" rtlCol="0">
            <a:spAutoFit/>
          </a:bodyPr>
          <a:lstStyle/>
          <a:p>
            <a:pPr algn="ctr"/>
            <a:r>
              <a:rPr lang="en-GB" sz="1600" dirty="0"/>
              <a:t>Prophylactic strategies</a:t>
            </a:r>
          </a:p>
        </p:txBody>
      </p:sp>
      <p:sp>
        <p:nvSpPr>
          <p:cNvPr id="11" name="Arrow: Right 10">
            <a:extLst>
              <a:ext uri="{FF2B5EF4-FFF2-40B4-BE49-F238E27FC236}">
                <a16:creationId xmlns:a16="http://schemas.microsoft.com/office/drawing/2014/main" id="{43C522D0-1B2C-2D8B-D146-8854A38487A8}"/>
              </a:ext>
            </a:extLst>
          </p:cNvPr>
          <p:cNvSpPr/>
          <p:nvPr/>
        </p:nvSpPr>
        <p:spPr>
          <a:xfrm>
            <a:off x="1091572" y="214570"/>
            <a:ext cx="7722856" cy="540000"/>
          </a:xfrm>
          <a:prstGeom prst="rightArrow">
            <a:avLst/>
          </a:prstGeom>
          <a:gradFill flip="none" rotWithShape="1">
            <a:gsLst>
              <a:gs pos="0">
                <a:srgbClr val="92D050"/>
              </a:gs>
              <a:gs pos="50000">
                <a:srgbClr val="FFFF00"/>
              </a:gs>
              <a:gs pos="100000">
                <a:srgbClr val="FF0000"/>
              </a:gs>
            </a:gsLst>
            <a:lin ang="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7D029697-A568-192F-D63C-789530CE9674}"/>
              </a:ext>
            </a:extLst>
          </p:cNvPr>
          <p:cNvSpPr txBox="1"/>
          <p:nvPr/>
        </p:nvSpPr>
        <p:spPr>
          <a:xfrm>
            <a:off x="1091573" y="38582"/>
            <a:ext cx="1440000" cy="360000"/>
          </a:xfrm>
          <a:prstGeom prst="rect">
            <a:avLst/>
          </a:prstGeom>
          <a:noFill/>
        </p:spPr>
        <p:txBody>
          <a:bodyPr wrap="square" rtlCol="0">
            <a:normAutofit/>
          </a:bodyPr>
          <a:lstStyle/>
          <a:p>
            <a:r>
              <a:rPr lang="en-GB" sz="1500" dirty="0"/>
              <a:t>Less AF usage</a:t>
            </a:r>
          </a:p>
        </p:txBody>
      </p:sp>
      <p:sp>
        <p:nvSpPr>
          <p:cNvPr id="14" name="TextBox 13">
            <a:extLst>
              <a:ext uri="{FF2B5EF4-FFF2-40B4-BE49-F238E27FC236}">
                <a16:creationId xmlns:a16="http://schemas.microsoft.com/office/drawing/2014/main" id="{195C8240-DF7A-BB82-3523-5484C19FB6B8}"/>
              </a:ext>
            </a:extLst>
          </p:cNvPr>
          <p:cNvSpPr txBox="1"/>
          <p:nvPr/>
        </p:nvSpPr>
        <p:spPr>
          <a:xfrm>
            <a:off x="7216509" y="48666"/>
            <a:ext cx="1440000" cy="360000"/>
          </a:xfrm>
          <a:prstGeom prst="rect">
            <a:avLst/>
          </a:prstGeom>
          <a:noFill/>
        </p:spPr>
        <p:txBody>
          <a:bodyPr wrap="square" rtlCol="0">
            <a:normAutofit fontScale="85000" lnSpcReduction="10000"/>
          </a:bodyPr>
          <a:lstStyle/>
          <a:p>
            <a:r>
              <a:rPr lang="en-GB" dirty="0"/>
              <a:t>More AF usage</a:t>
            </a:r>
          </a:p>
        </p:txBody>
      </p:sp>
      <p:sp>
        <p:nvSpPr>
          <p:cNvPr id="15" name="TextBox 14">
            <a:extLst>
              <a:ext uri="{FF2B5EF4-FFF2-40B4-BE49-F238E27FC236}">
                <a16:creationId xmlns:a16="http://schemas.microsoft.com/office/drawing/2014/main" id="{64BB969C-E7BE-C47B-606D-AB36A9162208}"/>
              </a:ext>
            </a:extLst>
          </p:cNvPr>
          <p:cNvSpPr txBox="1"/>
          <p:nvPr/>
        </p:nvSpPr>
        <p:spPr>
          <a:xfrm>
            <a:off x="2482285" y="2347856"/>
            <a:ext cx="2160000" cy="720000"/>
          </a:xfrm>
          <a:prstGeom prst="rect">
            <a:avLst/>
          </a:prstGeom>
          <a:noFill/>
          <a:ln>
            <a:solidFill>
              <a:schemeClr val="tx1"/>
            </a:solidFill>
          </a:ln>
        </p:spPr>
        <p:txBody>
          <a:bodyPr wrap="square" rtlCol="0" anchor="ctr" anchorCtr="0">
            <a:normAutofit fontScale="92500"/>
          </a:bodyPr>
          <a:lstStyle/>
          <a:p>
            <a:pPr algn="ctr"/>
            <a:r>
              <a:rPr lang="en-GB" sz="1200" dirty="0"/>
              <a:t>Pre-emptive AF therapy if positive screening tests (i.e. positive biomarkers and/or radiology)</a:t>
            </a:r>
          </a:p>
        </p:txBody>
      </p:sp>
      <p:sp>
        <p:nvSpPr>
          <p:cNvPr id="16" name="TextBox 15">
            <a:extLst>
              <a:ext uri="{FF2B5EF4-FFF2-40B4-BE49-F238E27FC236}">
                <a16:creationId xmlns:a16="http://schemas.microsoft.com/office/drawing/2014/main" id="{1D19A197-7BFD-D5FA-4347-EEC98347DFD8}"/>
              </a:ext>
            </a:extLst>
          </p:cNvPr>
          <p:cNvSpPr txBox="1"/>
          <p:nvPr/>
        </p:nvSpPr>
        <p:spPr>
          <a:xfrm>
            <a:off x="5263712" y="2347856"/>
            <a:ext cx="2160000" cy="720000"/>
          </a:xfrm>
          <a:prstGeom prst="rect">
            <a:avLst/>
          </a:prstGeom>
          <a:noFill/>
          <a:ln>
            <a:solidFill>
              <a:schemeClr val="tx1"/>
            </a:solidFill>
          </a:ln>
        </p:spPr>
        <p:txBody>
          <a:bodyPr wrap="square" rtlCol="0" anchor="ctr" anchorCtr="0">
            <a:normAutofit/>
          </a:bodyPr>
          <a:lstStyle/>
          <a:p>
            <a:pPr algn="ctr"/>
            <a:r>
              <a:rPr lang="en-GB" sz="1200" dirty="0"/>
              <a:t>Empiric AF therapy if ≥ 96hr persistent fever on broad-spectrum antibiotics</a:t>
            </a:r>
          </a:p>
        </p:txBody>
      </p:sp>
      <p:cxnSp>
        <p:nvCxnSpPr>
          <p:cNvPr id="18" name="Straight Arrow Connector 17">
            <a:extLst>
              <a:ext uri="{FF2B5EF4-FFF2-40B4-BE49-F238E27FC236}">
                <a16:creationId xmlns:a16="http://schemas.microsoft.com/office/drawing/2014/main" id="{9976AEB4-93B5-CD47-DE80-8D1D2260B246}"/>
              </a:ext>
            </a:extLst>
          </p:cNvPr>
          <p:cNvCxnSpPr>
            <a:stCxn id="6" idx="2"/>
            <a:endCxn id="15" idx="0"/>
          </p:cNvCxnSpPr>
          <p:nvPr/>
        </p:nvCxnSpPr>
        <p:spPr>
          <a:xfrm>
            <a:off x="2171573" y="2037080"/>
            <a:ext cx="1390712" cy="31077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9A0509A9-04DF-D563-6BFA-6120FD3F436D}"/>
              </a:ext>
            </a:extLst>
          </p:cNvPr>
          <p:cNvCxnSpPr>
            <a:cxnSpLocks/>
            <a:stCxn id="8" idx="2"/>
            <a:endCxn id="15" idx="0"/>
          </p:cNvCxnSpPr>
          <p:nvPr/>
        </p:nvCxnSpPr>
        <p:spPr>
          <a:xfrm flipH="1">
            <a:off x="3562285" y="2037080"/>
            <a:ext cx="1390715" cy="31077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83D60BF3-92F9-C46A-B5D7-2F18D0CB96AE}"/>
              </a:ext>
            </a:extLst>
          </p:cNvPr>
          <p:cNvCxnSpPr>
            <a:cxnSpLocks/>
            <a:stCxn id="7" idx="2"/>
            <a:endCxn id="16" idx="0"/>
          </p:cNvCxnSpPr>
          <p:nvPr/>
        </p:nvCxnSpPr>
        <p:spPr>
          <a:xfrm flipH="1">
            <a:off x="6343712" y="2037081"/>
            <a:ext cx="1390716" cy="3107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97497BD4-12DB-CDBC-C642-E3DEAEC3185B}"/>
              </a:ext>
            </a:extLst>
          </p:cNvPr>
          <p:cNvCxnSpPr>
            <a:cxnSpLocks/>
            <a:stCxn id="8" idx="2"/>
            <a:endCxn id="16" idx="0"/>
          </p:cNvCxnSpPr>
          <p:nvPr/>
        </p:nvCxnSpPr>
        <p:spPr>
          <a:xfrm>
            <a:off x="4953000" y="2037080"/>
            <a:ext cx="1390712" cy="31077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44AC354C-CC4D-6B8D-C218-D8FB9E42DCEC}"/>
              </a:ext>
            </a:extLst>
          </p:cNvPr>
          <p:cNvCxnSpPr>
            <a:cxnSpLocks/>
            <a:stCxn id="6" idx="2"/>
            <a:endCxn id="16" idx="0"/>
          </p:cNvCxnSpPr>
          <p:nvPr/>
        </p:nvCxnSpPr>
        <p:spPr>
          <a:xfrm>
            <a:off x="2171573" y="2037080"/>
            <a:ext cx="4172139" cy="31077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9" name="TextBox 38">
            <a:extLst>
              <a:ext uri="{FF2B5EF4-FFF2-40B4-BE49-F238E27FC236}">
                <a16:creationId xmlns:a16="http://schemas.microsoft.com/office/drawing/2014/main" id="{F76ED6C0-2CBA-8F08-5EFA-F0381FBA59D9}"/>
              </a:ext>
            </a:extLst>
          </p:cNvPr>
          <p:cNvSpPr txBox="1"/>
          <p:nvPr/>
        </p:nvSpPr>
        <p:spPr>
          <a:xfrm>
            <a:off x="1091573" y="4974264"/>
            <a:ext cx="2160000" cy="720000"/>
          </a:xfrm>
          <a:prstGeom prst="rect">
            <a:avLst/>
          </a:prstGeom>
          <a:noFill/>
          <a:ln>
            <a:solidFill>
              <a:schemeClr val="tx1"/>
            </a:solidFill>
          </a:ln>
        </p:spPr>
        <p:txBody>
          <a:bodyPr wrap="square" rtlCol="0" anchor="ctr" anchorCtr="0">
            <a:normAutofit fontScale="92500"/>
          </a:bodyPr>
          <a:lstStyle/>
          <a:p>
            <a:pPr algn="ctr"/>
            <a:r>
              <a:rPr lang="en-GB" sz="1200" dirty="0"/>
              <a:t>Early cessation of AF therapy even if neutropenic with ‘safety netting’ and return to monitoring</a:t>
            </a:r>
          </a:p>
        </p:txBody>
      </p:sp>
      <p:sp>
        <p:nvSpPr>
          <p:cNvPr id="41" name="TextBox 40">
            <a:extLst>
              <a:ext uri="{FF2B5EF4-FFF2-40B4-BE49-F238E27FC236}">
                <a16:creationId xmlns:a16="http://schemas.microsoft.com/office/drawing/2014/main" id="{9041522B-F4C7-80FF-22A2-78ACB96A9E7B}"/>
              </a:ext>
            </a:extLst>
          </p:cNvPr>
          <p:cNvSpPr txBox="1"/>
          <p:nvPr/>
        </p:nvSpPr>
        <p:spPr>
          <a:xfrm>
            <a:off x="3873000" y="4978627"/>
            <a:ext cx="2160000" cy="720000"/>
          </a:xfrm>
          <a:prstGeom prst="rect">
            <a:avLst/>
          </a:prstGeom>
          <a:noFill/>
          <a:ln>
            <a:solidFill>
              <a:schemeClr val="tx1"/>
            </a:solidFill>
          </a:ln>
        </p:spPr>
        <p:txBody>
          <a:bodyPr wrap="square" rtlCol="0" anchor="ctr" anchorCtr="0">
            <a:normAutofit fontScale="92500"/>
          </a:bodyPr>
          <a:lstStyle/>
          <a:p>
            <a:pPr algn="ctr"/>
            <a:r>
              <a:rPr lang="en-GB" sz="1200" dirty="0"/>
              <a:t>Cessation after neutrophil count recovery only </a:t>
            </a:r>
            <a:r>
              <a:rPr lang="en-GB" sz="1200"/>
              <a:t>with ‘safety netting’ </a:t>
            </a:r>
            <a:r>
              <a:rPr lang="en-GB" sz="1200" dirty="0"/>
              <a:t>and return to monitoring</a:t>
            </a:r>
          </a:p>
        </p:txBody>
      </p:sp>
      <p:sp>
        <p:nvSpPr>
          <p:cNvPr id="42" name="TextBox 41">
            <a:extLst>
              <a:ext uri="{FF2B5EF4-FFF2-40B4-BE49-F238E27FC236}">
                <a16:creationId xmlns:a16="http://schemas.microsoft.com/office/drawing/2014/main" id="{D483FA42-8DC4-958B-75EF-482F80EED293}"/>
              </a:ext>
            </a:extLst>
          </p:cNvPr>
          <p:cNvSpPr txBox="1"/>
          <p:nvPr/>
        </p:nvSpPr>
        <p:spPr>
          <a:xfrm>
            <a:off x="6654428" y="4974264"/>
            <a:ext cx="2160000" cy="720000"/>
          </a:xfrm>
          <a:prstGeom prst="rect">
            <a:avLst/>
          </a:prstGeom>
          <a:noFill/>
          <a:ln>
            <a:solidFill>
              <a:schemeClr val="tx1"/>
            </a:solidFill>
          </a:ln>
        </p:spPr>
        <p:txBody>
          <a:bodyPr wrap="square" rtlCol="0" anchor="ctr" anchorCtr="0">
            <a:normAutofit/>
          </a:bodyPr>
          <a:lstStyle/>
          <a:p>
            <a:pPr algn="ctr"/>
            <a:r>
              <a:rPr lang="en-GB" sz="1200" dirty="0"/>
              <a:t>Directed treatment</a:t>
            </a:r>
          </a:p>
        </p:txBody>
      </p:sp>
      <p:sp>
        <p:nvSpPr>
          <p:cNvPr id="43" name="TextBox 42">
            <a:extLst>
              <a:ext uri="{FF2B5EF4-FFF2-40B4-BE49-F238E27FC236}">
                <a16:creationId xmlns:a16="http://schemas.microsoft.com/office/drawing/2014/main" id="{2CBDEE11-02B1-43E7-612C-B6B711307C94}"/>
              </a:ext>
            </a:extLst>
          </p:cNvPr>
          <p:cNvSpPr txBox="1"/>
          <p:nvPr/>
        </p:nvSpPr>
        <p:spPr>
          <a:xfrm>
            <a:off x="2482285" y="3788637"/>
            <a:ext cx="2160000" cy="720000"/>
          </a:xfrm>
          <a:prstGeom prst="rect">
            <a:avLst/>
          </a:prstGeom>
          <a:noFill/>
          <a:ln>
            <a:solidFill>
              <a:schemeClr val="tx1"/>
            </a:solidFill>
          </a:ln>
        </p:spPr>
        <p:txBody>
          <a:bodyPr wrap="square" rtlCol="0" anchor="ctr" anchorCtr="0">
            <a:normAutofit/>
          </a:bodyPr>
          <a:lstStyle/>
          <a:p>
            <a:pPr algn="ctr"/>
            <a:r>
              <a:rPr lang="en-GB" sz="1200" dirty="0"/>
              <a:t>No/possible IFD*</a:t>
            </a:r>
          </a:p>
        </p:txBody>
      </p:sp>
      <p:sp>
        <p:nvSpPr>
          <p:cNvPr id="44" name="TextBox 43">
            <a:extLst>
              <a:ext uri="{FF2B5EF4-FFF2-40B4-BE49-F238E27FC236}">
                <a16:creationId xmlns:a16="http://schemas.microsoft.com/office/drawing/2014/main" id="{E9719260-66D7-971E-EE6E-AD150DCF78E9}"/>
              </a:ext>
            </a:extLst>
          </p:cNvPr>
          <p:cNvSpPr txBox="1"/>
          <p:nvPr/>
        </p:nvSpPr>
        <p:spPr>
          <a:xfrm>
            <a:off x="5263712" y="3792230"/>
            <a:ext cx="2160000" cy="720000"/>
          </a:xfrm>
          <a:prstGeom prst="rect">
            <a:avLst/>
          </a:prstGeom>
          <a:noFill/>
          <a:ln>
            <a:solidFill>
              <a:schemeClr val="tx1"/>
            </a:solidFill>
          </a:ln>
        </p:spPr>
        <p:txBody>
          <a:bodyPr wrap="square" rtlCol="0" anchor="ctr" anchorCtr="0">
            <a:normAutofit/>
          </a:bodyPr>
          <a:lstStyle/>
          <a:p>
            <a:pPr algn="ctr"/>
            <a:r>
              <a:rPr lang="en-GB" sz="1200" dirty="0"/>
              <a:t>Probable/proven IFD*</a:t>
            </a:r>
          </a:p>
        </p:txBody>
      </p:sp>
      <p:cxnSp>
        <p:nvCxnSpPr>
          <p:cNvPr id="51" name="Straight Arrow Connector 50">
            <a:extLst>
              <a:ext uri="{FF2B5EF4-FFF2-40B4-BE49-F238E27FC236}">
                <a16:creationId xmlns:a16="http://schemas.microsoft.com/office/drawing/2014/main" id="{576652B5-633A-FF3D-FBA7-7F32BE92AA66}"/>
              </a:ext>
            </a:extLst>
          </p:cNvPr>
          <p:cNvCxnSpPr>
            <a:stCxn id="43" idx="2"/>
            <a:endCxn id="39" idx="0"/>
          </p:cNvCxnSpPr>
          <p:nvPr/>
        </p:nvCxnSpPr>
        <p:spPr>
          <a:xfrm flipH="1">
            <a:off x="2171573" y="4508637"/>
            <a:ext cx="1390712" cy="4656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3" name="Straight Arrow Connector 52">
            <a:extLst>
              <a:ext uri="{FF2B5EF4-FFF2-40B4-BE49-F238E27FC236}">
                <a16:creationId xmlns:a16="http://schemas.microsoft.com/office/drawing/2014/main" id="{C1C96918-D9B4-68C9-6B60-0C60A64F8406}"/>
              </a:ext>
            </a:extLst>
          </p:cNvPr>
          <p:cNvCxnSpPr>
            <a:cxnSpLocks/>
            <a:stCxn id="43" idx="2"/>
            <a:endCxn id="41" idx="0"/>
          </p:cNvCxnSpPr>
          <p:nvPr/>
        </p:nvCxnSpPr>
        <p:spPr>
          <a:xfrm>
            <a:off x="3562285" y="4508637"/>
            <a:ext cx="1390715" cy="4699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6" name="Straight Arrow Connector 55">
            <a:extLst>
              <a:ext uri="{FF2B5EF4-FFF2-40B4-BE49-F238E27FC236}">
                <a16:creationId xmlns:a16="http://schemas.microsoft.com/office/drawing/2014/main" id="{485F4673-9513-38DA-1A4B-F2BB91F5A736}"/>
              </a:ext>
            </a:extLst>
          </p:cNvPr>
          <p:cNvCxnSpPr>
            <a:cxnSpLocks/>
            <a:stCxn id="44" idx="2"/>
            <a:endCxn id="42" idx="0"/>
          </p:cNvCxnSpPr>
          <p:nvPr/>
        </p:nvCxnSpPr>
        <p:spPr>
          <a:xfrm>
            <a:off x="6343712" y="4512230"/>
            <a:ext cx="1390716" cy="46203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8" name="TextBox 67">
            <a:extLst>
              <a:ext uri="{FF2B5EF4-FFF2-40B4-BE49-F238E27FC236}">
                <a16:creationId xmlns:a16="http://schemas.microsoft.com/office/drawing/2014/main" id="{955684C0-EA81-753D-2D7C-F6FDEB1F0598}"/>
              </a:ext>
            </a:extLst>
          </p:cNvPr>
          <p:cNvSpPr txBox="1"/>
          <p:nvPr/>
        </p:nvSpPr>
        <p:spPr>
          <a:xfrm>
            <a:off x="2482285" y="3245377"/>
            <a:ext cx="4941430" cy="369332"/>
          </a:xfrm>
          <a:prstGeom prst="rect">
            <a:avLst/>
          </a:prstGeom>
          <a:noFill/>
          <a:ln>
            <a:solidFill>
              <a:schemeClr val="tx1"/>
            </a:solidFill>
          </a:ln>
        </p:spPr>
        <p:txBody>
          <a:bodyPr wrap="square" rtlCol="0">
            <a:spAutoFit/>
          </a:bodyPr>
          <a:lstStyle/>
          <a:p>
            <a:pPr algn="ctr"/>
            <a:r>
              <a:rPr lang="en-GB" dirty="0"/>
              <a:t>Investigate for IFD</a:t>
            </a:r>
          </a:p>
        </p:txBody>
      </p:sp>
      <p:cxnSp>
        <p:nvCxnSpPr>
          <p:cNvPr id="84" name="Straight Arrow Connector 83">
            <a:extLst>
              <a:ext uri="{FF2B5EF4-FFF2-40B4-BE49-F238E27FC236}">
                <a16:creationId xmlns:a16="http://schemas.microsoft.com/office/drawing/2014/main" id="{F6565D6F-F9E6-7AC1-7421-3364FD5E21BD}"/>
              </a:ext>
            </a:extLst>
          </p:cNvPr>
          <p:cNvCxnSpPr>
            <a:stCxn id="15" idx="2"/>
          </p:cNvCxnSpPr>
          <p:nvPr/>
        </p:nvCxnSpPr>
        <p:spPr>
          <a:xfrm>
            <a:off x="3562285" y="3067856"/>
            <a:ext cx="0" cy="17752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5" name="Straight Arrow Connector 84">
            <a:extLst>
              <a:ext uri="{FF2B5EF4-FFF2-40B4-BE49-F238E27FC236}">
                <a16:creationId xmlns:a16="http://schemas.microsoft.com/office/drawing/2014/main" id="{E4F1280B-9F31-03BC-4AAB-BB4E15D6A0C4}"/>
              </a:ext>
            </a:extLst>
          </p:cNvPr>
          <p:cNvCxnSpPr/>
          <p:nvPr/>
        </p:nvCxnSpPr>
        <p:spPr>
          <a:xfrm>
            <a:off x="6343712" y="3067856"/>
            <a:ext cx="0" cy="17752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6" name="Straight Arrow Connector 85">
            <a:extLst>
              <a:ext uri="{FF2B5EF4-FFF2-40B4-BE49-F238E27FC236}">
                <a16:creationId xmlns:a16="http://schemas.microsoft.com/office/drawing/2014/main" id="{FEA60A63-8A68-D47D-E30B-C842F8AE535A}"/>
              </a:ext>
            </a:extLst>
          </p:cNvPr>
          <p:cNvCxnSpPr/>
          <p:nvPr/>
        </p:nvCxnSpPr>
        <p:spPr>
          <a:xfrm>
            <a:off x="3561497" y="3614709"/>
            <a:ext cx="0" cy="17752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7" name="Straight Arrow Connector 86">
            <a:extLst>
              <a:ext uri="{FF2B5EF4-FFF2-40B4-BE49-F238E27FC236}">
                <a16:creationId xmlns:a16="http://schemas.microsoft.com/office/drawing/2014/main" id="{FF44D48B-8B78-3B93-FEC9-3EA2CB524FF4}"/>
              </a:ext>
            </a:extLst>
          </p:cNvPr>
          <p:cNvCxnSpPr/>
          <p:nvPr/>
        </p:nvCxnSpPr>
        <p:spPr>
          <a:xfrm>
            <a:off x="6343712" y="3614708"/>
            <a:ext cx="0" cy="17752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8" name="TextBox 87">
            <a:extLst>
              <a:ext uri="{FF2B5EF4-FFF2-40B4-BE49-F238E27FC236}">
                <a16:creationId xmlns:a16="http://schemas.microsoft.com/office/drawing/2014/main" id="{926BE266-055C-C2E1-9D78-FF1F8568FBB3}"/>
              </a:ext>
            </a:extLst>
          </p:cNvPr>
          <p:cNvSpPr txBox="1"/>
          <p:nvPr/>
        </p:nvSpPr>
        <p:spPr>
          <a:xfrm>
            <a:off x="-34724" y="5934717"/>
            <a:ext cx="9906000" cy="923284"/>
          </a:xfrm>
          <a:prstGeom prst="rect">
            <a:avLst/>
          </a:prstGeom>
          <a:noFill/>
        </p:spPr>
        <p:txBody>
          <a:bodyPr wrap="square" rtlCol="0">
            <a:normAutofit fontScale="47500" lnSpcReduction="20000"/>
          </a:bodyPr>
          <a:lstStyle/>
          <a:p>
            <a:r>
              <a:rPr lang="en-GB" b="1" dirty="0"/>
              <a:t>Figure 1: Antifungal management strategies </a:t>
            </a:r>
            <a:r>
              <a:rPr lang="en-GB" dirty="0"/>
              <a:t>– Strategies to the right-hand-side use more antifungals (AF). Patients at high risk of invasive fungal disease (IFD) can enter prospective screening or prophylactic AF strategies. Prospective screening can include twice-weekly </a:t>
            </a:r>
            <a:r>
              <a:rPr lang="en-GB" dirty="0" err="1"/>
              <a:t>mold</a:t>
            </a:r>
            <a:r>
              <a:rPr lang="en-GB" dirty="0"/>
              <a:t> and yeast screening such as with galactomannan (GM) and beta-D-glucan (BDG) and no prophylaxis; fluconazole prophylaxis with </a:t>
            </a:r>
            <a:r>
              <a:rPr lang="en-GB" dirty="0" err="1"/>
              <a:t>mold</a:t>
            </a:r>
            <a:r>
              <a:rPr lang="en-GB" dirty="0"/>
              <a:t> screening; or </a:t>
            </a:r>
            <a:r>
              <a:rPr lang="en-GB" dirty="0" err="1"/>
              <a:t>mold</a:t>
            </a:r>
            <a:r>
              <a:rPr lang="en-GB" dirty="0"/>
              <a:t>-active AF prophylaxis and no screening. Screening strategies can lead to pre-emptive investigation and therapy if biomarkers are positive, or empiric therapy if persistent fever, whilst </a:t>
            </a:r>
            <a:r>
              <a:rPr lang="en-GB" dirty="0" err="1"/>
              <a:t>mold</a:t>
            </a:r>
            <a:r>
              <a:rPr lang="en-GB" dirty="0"/>
              <a:t>-active AF prophylaxis can only lead to empiric therapy. Patients should be investigated for IFD and managed according to results *as per the European Organization for Research and Treatment of Cancer and the Mycoses Study Group Education and Research Consortium (EORTC/MSGERC) consensus definitions. Stable patients unlikely to have IFD can have AF treatment stopped even if still neutropenic, or await for neutrophil count recovery with appropriate clinical ‘safety netting’. Patients diagnosed with IFD should be managed definitively.</a:t>
            </a:r>
          </a:p>
        </p:txBody>
      </p:sp>
    </p:spTree>
    <p:extLst>
      <p:ext uri="{BB962C8B-B14F-4D97-AF65-F5344CB8AC3E}">
        <p14:creationId xmlns:p14="http://schemas.microsoft.com/office/powerpoint/2010/main" val="18427966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272</TotalTime>
  <Words>315</Words>
  <Application>Microsoft Office PowerPoint</Application>
  <PresentationFormat>A4 Paper (210x297 mm)</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Taynton</dc:creator>
  <cp:lastModifiedBy>Gavin Barlow</cp:lastModifiedBy>
  <cp:revision>4</cp:revision>
  <dcterms:created xsi:type="dcterms:W3CDTF">2024-03-12T19:47:30Z</dcterms:created>
  <dcterms:modified xsi:type="dcterms:W3CDTF">2024-03-31T18:57:51Z</dcterms:modified>
</cp:coreProperties>
</file>