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2" r:id="rId7"/>
    <p:sldId id="283" r:id="rId8"/>
    <p:sldId id="276" r:id="rId9"/>
    <p:sldId id="261" r:id="rId10"/>
    <p:sldId id="259" r:id="rId11"/>
    <p:sldId id="277" r:id="rId12"/>
    <p:sldId id="267" r:id="rId13"/>
    <p:sldId id="275" r:id="rId14"/>
    <p:sldId id="270" r:id="rId15"/>
    <p:sldId id="271" r:id="rId16"/>
    <p:sldId id="273" r:id="rId17"/>
    <p:sldId id="284" r:id="rId18"/>
    <p:sldId id="272" r:id="rId19"/>
    <p:sldId id="281" r:id="rId20"/>
    <p:sldId id="282" r:id="rId21"/>
    <p:sldId id="266" r:id="rId22"/>
    <p:sldId id="265" r:id="rId23"/>
  </p:sldIdLst>
  <p:sldSz cx="12192000" cy="6858000"/>
  <p:notesSz cx="6858000" cy="9144000"/>
  <p:embeddedFontLst>
    <p:embeddedFont>
      <p:font typeface="Signifier" panose="020B0604020202020204" charset="0"/>
      <p:regular r:id="rId26"/>
      <p:italic r:id="rId27"/>
    </p:embeddedFont>
    <p:embeddedFont>
      <p:font typeface="Suisse Int'l" panose="020B0604020202020204" charset="-78"/>
      <p:regular r:id="rId28"/>
      <p:bold r:id="rId29"/>
      <p:italic r:id="rId30"/>
      <p:boldItalic r:id="rId31"/>
    </p:embeddedFont>
    <p:embeddedFont>
      <p:font typeface="Suisse Int'l" panose="020B0604020202020204" charset="-78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21"/>
  </p:normalViewPr>
  <p:slideViewPr>
    <p:cSldViewPr snapToGrid="0" showGuides="1">
      <p:cViewPr varScale="1">
        <p:scale>
          <a:sx n="101" d="100"/>
          <a:sy n="101" d="100"/>
        </p:scale>
        <p:origin x="99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48" d="100"/>
          <a:sy n="148" d="100"/>
        </p:scale>
        <p:origin x="48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B1419-48C3-4BE9-8704-D84D3D1E964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15295-2B46-4EFC-8A98-DE28D7256617}">
      <dgm:prSet/>
      <dgm:spPr/>
      <dgm:t>
        <a:bodyPr/>
        <a:lstStyle/>
        <a:p>
          <a:r>
            <a:rPr lang="en-US" dirty="0">
              <a:latin typeface="+mj-lt"/>
            </a:rPr>
            <a:t>Hi and welcome-we’d like to introduce ourselves!</a:t>
          </a:r>
        </a:p>
      </dgm:t>
    </dgm:pt>
    <dgm:pt modelId="{F81FC6E4-4833-4B35-BF96-3B7D64F80667}" type="parTrans" cxnId="{AE38E8E4-6AB6-44EE-8A86-1D7FAF188A11}">
      <dgm:prSet/>
      <dgm:spPr/>
      <dgm:t>
        <a:bodyPr/>
        <a:lstStyle/>
        <a:p>
          <a:endParaRPr lang="en-US"/>
        </a:p>
      </dgm:t>
    </dgm:pt>
    <dgm:pt modelId="{A7B5A06E-0CA0-43FB-8008-22EE50D7EF5B}" type="sibTrans" cxnId="{AE38E8E4-6AB6-44EE-8A86-1D7FAF188A11}">
      <dgm:prSet/>
      <dgm:spPr/>
      <dgm:t>
        <a:bodyPr/>
        <a:lstStyle/>
        <a:p>
          <a:endParaRPr lang="en-US"/>
        </a:p>
      </dgm:t>
    </dgm:pt>
    <dgm:pt modelId="{5535BA0B-E44C-4A75-A068-558466ECA1D7}">
      <dgm:prSet/>
      <dgm:spPr/>
      <dgm:t>
        <a:bodyPr/>
        <a:lstStyle/>
        <a:p>
          <a:r>
            <a:rPr lang="en-US" dirty="0">
              <a:latin typeface="+mj-lt"/>
            </a:rPr>
            <a:t>Caroline Davenport-Admissions lead - BSc Mental Health Nursing, University of Hull</a:t>
          </a:r>
        </a:p>
      </dgm:t>
    </dgm:pt>
    <dgm:pt modelId="{97B01738-403C-4E95-AA1C-44D987F1F6EB}" type="parTrans" cxnId="{4CDC0F7D-4DBD-4A8A-A195-8B65DF42BD73}">
      <dgm:prSet/>
      <dgm:spPr/>
      <dgm:t>
        <a:bodyPr/>
        <a:lstStyle/>
        <a:p>
          <a:endParaRPr lang="en-US"/>
        </a:p>
      </dgm:t>
    </dgm:pt>
    <dgm:pt modelId="{241FCE87-3323-403C-9BE9-64A34D340E3A}" type="sibTrans" cxnId="{4CDC0F7D-4DBD-4A8A-A195-8B65DF42BD73}">
      <dgm:prSet/>
      <dgm:spPr/>
      <dgm:t>
        <a:bodyPr/>
        <a:lstStyle/>
        <a:p>
          <a:endParaRPr lang="en-US"/>
        </a:p>
      </dgm:t>
    </dgm:pt>
    <dgm:pt modelId="{CF8ECAEA-BB61-49D6-AB66-9637A8CCFCCB}">
      <dgm:prSet/>
      <dgm:spPr/>
      <dgm:t>
        <a:bodyPr/>
        <a:lstStyle/>
        <a:p>
          <a:r>
            <a:rPr lang="en-US" dirty="0">
              <a:latin typeface="+mj-lt"/>
            </a:rPr>
            <a:t>Carolyn Maile-</a:t>
          </a:r>
          <a:r>
            <a:rPr lang="en-US" dirty="0" err="1">
              <a:latin typeface="+mj-lt"/>
            </a:rPr>
            <a:t>Programme</a:t>
          </a:r>
          <a:r>
            <a:rPr lang="en-US" dirty="0">
              <a:latin typeface="+mj-lt"/>
            </a:rPr>
            <a:t> Director - BSc Mental Health Nursing, University of Hull</a:t>
          </a:r>
        </a:p>
      </dgm:t>
    </dgm:pt>
    <dgm:pt modelId="{AD7CD1E5-040A-4204-8F02-325EC40C934B}" type="parTrans" cxnId="{D79FAD76-3B88-4C15-AF2C-AE4A11201295}">
      <dgm:prSet/>
      <dgm:spPr/>
      <dgm:t>
        <a:bodyPr/>
        <a:lstStyle/>
        <a:p>
          <a:endParaRPr lang="en-US"/>
        </a:p>
      </dgm:t>
    </dgm:pt>
    <dgm:pt modelId="{8E47DC86-AAAB-4CBF-8139-36FA61485ADC}" type="sibTrans" cxnId="{D79FAD76-3B88-4C15-AF2C-AE4A11201295}">
      <dgm:prSet/>
      <dgm:spPr/>
      <dgm:t>
        <a:bodyPr/>
        <a:lstStyle/>
        <a:p>
          <a:endParaRPr lang="en-US"/>
        </a:p>
      </dgm:t>
    </dgm:pt>
    <dgm:pt modelId="{E10CD518-8E2A-4CEC-A542-89283FBF2EE2}">
      <dgm:prSet/>
      <dgm:spPr/>
      <dgm:t>
        <a:bodyPr/>
        <a:lstStyle/>
        <a:p>
          <a:r>
            <a:rPr lang="en-US" dirty="0">
              <a:latin typeface="+mj-lt"/>
            </a:rPr>
            <a:t>Started working together in June 2023</a:t>
          </a:r>
        </a:p>
      </dgm:t>
    </dgm:pt>
    <dgm:pt modelId="{89243114-76E0-43E0-9068-EEA1CB542F8C}" type="parTrans" cxnId="{14D7745E-A4C5-44A3-94EF-060C1EB8139D}">
      <dgm:prSet/>
      <dgm:spPr/>
      <dgm:t>
        <a:bodyPr/>
        <a:lstStyle/>
        <a:p>
          <a:endParaRPr lang="en-US"/>
        </a:p>
      </dgm:t>
    </dgm:pt>
    <dgm:pt modelId="{37FCDFC0-B633-4EB0-9A93-E2BCBE2F15E9}" type="sibTrans" cxnId="{14D7745E-A4C5-44A3-94EF-060C1EB8139D}">
      <dgm:prSet/>
      <dgm:spPr/>
      <dgm:t>
        <a:bodyPr/>
        <a:lstStyle/>
        <a:p>
          <a:endParaRPr lang="en-US"/>
        </a:p>
      </dgm:t>
    </dgm:pt>
    <dgm:pt modelId="{FE42E801-C2B0-4172-8939-4C7D59A9F9DE}">
      <dgm:prSet/>
      <dgm:spPr/>
      <dgm:t>
        <a:bodyPr/>
        <a:lstStyle/>
        <a:p>
          <a:r>
            <a:rPr lang="en-US" dirty="0">
              <a:latin typeface="+mj-lt"/>
            </a:rPr>
            <a:t>Numerous observations and discussions brought us to this curriculum discussion which we’d like to share with you today-these are OUR experiences</a:t>
          </a:r>
        </a:p>
      </dgm:t>
    </dgm:pt>
    <dgm:pt modelId="{B1131F9B-A274-4B2C-BEC2-8946CC72DAB4}" type="parTrans" cxnId="{51001F35-4F66-4B4C-9F00-C41E13797996}">
      <dgm:prSet/>
      <dgm:spPr/>
      <dgm:t>
        <a:bodyPr/>
        <a:lstStyle/>
        <a:p>
          <a:endParaRPr lang="en-US"/>
        </a:p>
      </dgm:t>
    </dgm:pt>
    <dgm:pt modelId="{FA55D4F3-6B63-4498-AA6A-791AD02C1C83}" type="sibTrans" cxnId="{51001F35-4F66-4B4C-9F00-C41E13797996}">
      <dgm:prSet/>
      <dgm:spPr/>
      <dgm:t>
        <a:bodyPr/>
        <a:lstStyle/>
        <a:p>
          <a:endParaRPr lang="en-US"/>
        </a:p>
      </dgm:t>
    </dgm:pt>
    <dgm:pt modelId="{BCED06D1-BA42-413A-8100-A24D44E10835}" type="pres">
      <dgm:prSet presAssocID="{809B1419-48C3-4BE9-8704-D84D3D1E9649}" presName="root" presStyleCnt="0">
        <dgm:presLayoutVars>
          <dgm:dir/>
          <dgm:resizeHandles val="exact"/>
        </dgm:presLayoutVars>
      </dgm:prSet>
      <dgm:spPr/>
    </dgm:pt>
    <dgm:pt modelId="{9FED6D35-3A35-4AC1-A1FD-33C48B585D21}" type="pres">
      <dgm:prSet presAssocID="{88215295-2B46-4EFC-8A98-DE28D7256617}" presName="compNode" presStyleCnt="0"/>
      <dgm:spPr/>
    </dgm:pt>
    <dgm:pt modelId="{4EA612D6-8518-4E2D-8C23-60CBDAD22F2F}" type="pres">
      <dgm:prSet presAssocID="{88215295-2B46-4EFC-8A98-DE28D7256617}" presName="bgRect" presStyleLbl="bgShp" presStyleIdx="0" presStyleCnt="5"/>
      <dgm:spPr/>
    </dgm:pt>
    <dgm:pt modelId="{B4CD8AA9-3D14-47AF-9DE4-441486C3679E}" type="pres">
      <dgm:prSet presAssocID="{88215295-2B46-4EFC-8A98-DE28D725661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37AFD51-2252-4984-A73E-5FEB44097112}" type="pres">
      <dgm:prSet presAssocID="{88215295-2B46-4EFC-8A98-DE28D7256617}" presName="spaceRect" presStyleCnt="0"/>
      <dgm:spPr/>
    </dgm:pt>
    <dgm:pt modelId="{6A27DE47-FFB6-4C38-9EEF-1D9BC3AFE880}" type="pres">
      <dgm:prSet presAssocID="{88215295-2B46-4EFC-8A98-DE28D7256617}" presName="parTx" presStyleLbl="revTx" presStyleIdx="0" presStyleCnt="5">
        <dgm:presLayoutVars>
          <dgm:chMax val="0"/>
          <dgm:chPref val="0"/>
        </dgm:presLayoutVars>
      </dgm:prSet>
      <dgm:spPr/>
    </dgm:pt>
    <dgm:pt modelId="{5D6128B0-A8B9-4067-B3C6-C102EF0BFBDB}" type="pres">
      <dgm:prSet presAssocID="{A7B5A06E-0CA0-43FB-8008-22EE50D7EF5B}" presName="sibTrans" presStyleCnt="0"/>
      <dgm:spPr/>
    </dgm:pt>
    <dgm:pt modelId="{3951BB14-B7A9-49D0-824A-6909CE8E43C0}" type="pres">
      <dgm:prSet presAssocID="{5535BA0B-E44C-4A75-A068-558466ECA1D7}" presName="compNode" presStyleCnt="0"/>
      <dgm:spPr/>
    </dgm:pt>
    <dgm:pt modelId="{42075BBC-B4DE-464C-9BBA-8EAAB41622CD}" type="pres">
      <dgm:prSet presAssocID="{5535BA0B-E44C-4A75-A068-558466ECA1D7}" presName="bgRect" presStyleLbl="bgShp" presStyleIdx="1" presStyleCnt="5"/>
      <dgm:spPr/>
    </dgm:pt>
    <dgm:pt modelId="{C28B73A7-4972-4052-BFD0-9CE5F0ADA3DD}" type="pres">
      <dgm:prSet presAssocID="{5535BA0B-E44C-4A75-A068-558466ECA1D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CF3040E-A704-4CD0-9424-DAA8E8D32C2B}" type="pres">
      <dgm:prSet presAssocID="{5535BA0B-E44C-4A75-A068-558466ECA1D7}" presName="spaceRect" presStyleCnt="0"/>
      <dgm:spPr/>
    </dgm:pt>
    <dgm:pt modelId="{C187B784-A89A-4412-BC2B-E59DEFBAAB51}" type="pres">
      <dgm:prSet presAssocID="{5535BA0B-E44C-4A75-A068-558466ECA1D7}" presName="parTx" presStyleLbl="revTx" presStyleIdx="1" presStyleCnt="5">
        <dgm:presLayoutVars>
          <dgm:chMax val="0"/>
          <dgm:chPref val="0"/>
        </dgm:presLayoutVars>
      </dgm:prSet>
      <dgm:spPr/>
    </dgm:pt>
    <dgm:pt modelId="{130A3C73-0CFE-481A-BC50-9B607F5E70FD}" type="pres">
      <dgm:prSet presAssocID="{241FCE87-3323-403C-9BE9-64A34D340E3A}" presName="sibTrans" presStyleCnt="0"/>
      <dgm:spPr/>
    </dgm:pt>
    <dgm:pt modelId="{107CE1C5-FC48-4B08-9D92-AF5262789AF5}" type="pres">
      <dgm:prSet presAssocID="{CF8ECAEA-BB61-49D6-AB66-9637A8CCFCCB}" presName="compNode" presStyleCnt="0"/>
      <dgm:spPr/>
    </dgm:pt>
    <dgm:pt modelId="{C488F26D-AFE9-4CB5-AE4D-50600E1D08FC}" type="pres">
      <dgm:prSet presAssocID="{CF8ECAEA-BB61-49D6-AB66-9637A8CCFCCB}" presName="bgRect" presStyleLbl="bgShp" presStyleIdx="2" presStyleCnt="5"/>
      <dgm:spPr/>
    </dgm:pt>
    <dgm:pt modelId="{466694CD-ED43-4A65-A299-EF7340F3B352}" type="pres">
      <dgm:prSet presAssocID="{CF8ECAEA-BB61-49D6-AB66-9637A8CCFCC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EAE661A-E632-44FB-A690-41900BF85ACE}" type="pres">
      <dgm:prSet presAssocID="{CF8ECAEA-BB61-49D6-AB66-9637A8CCFCCB}" presName="spaceRect" presStyleCnt="0"/>
      <dgm:spPr/>
    </dgm:pt>
    <dgm:pt modelId="{870A9F65-BCDC-4930-AC4A-12350DBB75FC}" type="pres">
      <dgm:prSet presAssocID="{CF8ECAEA-BB61-49D6-AB66-9637A8CCFCCB}" presName="parTx" presStyleLbl="revTx" presStyleIdx="2" presStyleCnt="5">
        <dgm:presLayoutVars>
          <dgm:chMax val="0"/>
          <dgm:chPref val="0"/>
        </dgm:presLayoutVars>
      </dgm:prSet>
      <dgm:spPr/>
    </dgm:pt>
    <dgm:pt modelId="{720ED9A2-C30E-4708-B359-46F7316C92B4}" type="pres">
      <dgm:prSet presAssocID="{8E47DC86-AAAB-4CBF-8139-36FA61485ADC}" presName="sibTrans" presStyleCnt="0"/>
      <dgm:spPr/>
    </dgm:pt>
    <dgm:pt modelId="{DEBFAD7C-594E-41FC-B95D-F5645BF30982}" type="pres">
      <dgm:prSet presAssocID="{E10CD518-8E2A-4CEC-A542-89283FBF2EE2}" presName="compNode" presStyleCnt="0"/>
      <dgm:spPr/>
    </dgm:pt>
    <dgm:pt modelId="{9149F51D-2AAA-48B5-959C-D92B0775E634}" type="pres">
      <dgm:prSet presAssocID="{E10CD518-8E2A-4CEC-A542-89283FBF2EE2}" presName="bgRect" presStyleLbl="bgShp" presStyleIdx="3" presStyleCnt="5"/>
      <dgm:spPr/>
    </dgm:pt>
    <dgm:pt modelId="{34B55D30-9C4D-471E-9386-670E93B46676}" type="pres">
      <dgm:prSet presAssocID="{E10CD518-8E2A-4CEC-A542-89283FBF2EE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5047E0B-DEFE-4CFE-879C-3B0AFBDE386D}" type="pres">
      <dgm:prSet presAssocID="{E10CD518-8E2A-4CEC-A542-89283FBF2EE2}" presName="spaceRect" presStyleCnt="0"/>
      <dgm:spPr/>
    </dgm:pt>
    <dgm:pt modelId="{B546B381-1227-404D-B1CA-5CF068D61754}" type="pres">
      <dgm:prSet presAssocID="{E10CD518-8E2A-4CEC-A542-89283FBF2EE2}" presName="parTx" presStyleLbl="revTx" presStyleIdx="3" presStyleCnt="5">
        <dgm:presLayoutVars>
          <dgm:chMax val="0"/>
          <dgm:chPref val="0"/>
        </dgm:presLayoutVars>
      </dgm:prSet>
      <dgm:spPr/>
    </dgm:pt>
    <dgm:pt modelId="{4228C55F-CD30-44FD-9435-89EBFBE15CE8}" type="pres">
      <dgm:prSet presAssocID="{37FCDFC0-B633-4EB0-9A93-E2BCBE2F15E9}" presName="sibTrans" presStyleCnt="0"/>
      <dgm:spPr/>
    </dgm:pt>
    <dgm:pt modelId="{C3D01377-B231-476D-A22B-3F1CD6311872}" type="pres">
      <dgm:prSet presAssocID="{FE42E801-C2B0-4172-8939-4C7D59A9F9DE}" presName="compNode" presStyleCnt="0"/>
      <dgm:spPr/>
    </dgm:pt>
    <dgm:pt modelId="{6E8C4018-E0F4-4EF3-B2E8-6FB33D1C68D6}" type="pres">
      <dgm:prSet presAssocID="{FE42E801-C2B0-4172-8939-4C7D59A9F9DE}" presName="bgRect" presStyleLbl="bgShp" presStyleIdx="4" presStyleCnt="5"/>
      <dgm:spPr/>
    </dgm:pt>
    <dgm:pt modelId="{E03CFAFC-8A19-4398-A999-29EA05D688E2}" type="pres">
      <dgm:prSet presAssocID="{FE42E801-C2B0-4172-8939-4C7D59A9F9D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638C17A-D0FD-4451-9740-820449B481C8}" type="pres">
      <dgm:prSet presAssocID="{FE42E801-C2B0-4172-8939-4C7D59A9F9DE}" presName="spaceRect" presStyleCnt="0"/>
      <dgm:spPr/>
    </dgm:pt>
    <dgm:pt modelId="{E0FADA27-0603-46BC-82AB-88F978981B1D}" type="pres">
      <dgm:prSet presAssocID="{FE42E801-C2B0-4172-8939-4C7D59A9F9D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D56A51E-4183-446E-B7C3-B2223BB25D54}" type="presOf" srcId="{E10CD518-8E2A-4CEC-A542-89283FBF2EE2}" destId="{B546B381-1227-404D-B1CA-5CF068D61754}" srcOrd="0" destOrd="0" presId="urn:microsoft.com/office/officeart/2018/2/layout/IconVerticalSolidList"/>
    <dgm:cxn modelId="{51001F35-4F66-4B4C-9F00-C41E13797996}" srcId="{809B1419-48C3-4BE9-8704-D84D3D1E9649}" destId="{FE42E801-C2B0-4172-8939-4C7D59A9F9DE}" srcOrd="4" destOrd="0" parTransId="{B1131F9B-A274-4B2C-BEC2-8946CC72DAB4}" sibTransId="{FA55D4F3-6B63-4498-AA6A-791AD02C1C83}"/>
    <dgm:cxn modelId="{B22E413A-402C-425F-9C81-2ECF8486A22D}" type="presOf" srcId="{5535BA0B-E44C-4A75-A068-558466ECA1D7}" destId="{C187B784-A89A-4412-BC2B-E59DEFBAAB51}" srcOrd="0" destOrd="0" presId="urn:microsoft.com/office/officeart/2018/2/layout/IconVerticalSolidList"/>
    <dgm:cxn modelId="{14D7745E-A4C5-44A3-94EF-060C1EB8139D}" srcId="{809B1419-48C3-4BE9-8704-D84D3D1E9649}" destId="{E10CD518-8E2A-4CEC-A542-89283FBF2EE2}" srcOrd="3" destOrd="0" parTransId="{89243114-76E0-43E0-9068-EEA1CB542F8C}" sibTransId="{37FCDFC0-B633-4EB0-9A93-E2BCBE2F15E9}"/>
    <dgm:cxn modelId="{FDE38462-88DA-4C56-8EA4-5BFEE2624C5E}" type="presOf" srcId="{CF8ECAEA-BB61-49D6-AB66-9637A8CCFCCB}" destId="{870A9F65-BCDC-4930-AC4A-12350DBB75FC}" srcOrd="0" destOrd="0" presId="urn:microsoft.com/office/officeart/2018/2/layout/IconVerticalSolidList"/>
    <dgm:cxn modelId="{48857469-CF67-4EC2-ACB7-82FEFE274EBA}" type="presOf" srcId="{809B1419-48C3-4BE9-8704-D84D3D1E9649}" destId="{BCED06D1-BA42-413A-8100-A24D44E10835}" srcOrd="0" destOrd="0" presId="urn:microsoft.com/office/officeart/2018/2/layout/IconVerticalSolidList"/>
    <dgm:cxn modelId="{D79FAD76-3B88-4C15-AF2C-AE4A11201295}" srcId="{809B1419-48C3-4BE9-8704-D84D3D1E9649}" destId="{CF8ECAEA-BB61-49D6-AB66-9637A8CCFCCB}" srcOrd="2" destOrd="0" parTransId="{AD7CD1E5-040A-4204-8F02-325EC40C934B}" sibTransId="{8E47DC86-AAAB-4CBF-8139-36FA61485ADC}"/>
    <dgm:cxn modelId="{4CDC0F7D-4DBD-4A8A-A195-8B65DF42BD73}" srcId="{809B1419-48C3-4BE9-8704-D84D3D1E9649}" destId="{5535BA0B-E44C-4A75-A068-558466ECA1D7}" srcOrd="1" destOrd="0" parTransId="{97B01738-403C-4E95-AA1C-44D987F1F6EB}" sibTransId="{241FCE87-3323-403C-9BE9-64A34D340E3A}"/>
    <dgm:cxn modelId="{F5124086-742D-4BBF-950D-716FF57FAFF9}" type="presOf" srcId="{88215295-2B46-4EFC-8A98-DE28D7256617}" destId="{6A27DE47-FFB6-4C38-9EEF-1D9BC3AFE880}" srcOrd="0" destOrd="0" presId="urn:microsoft.com/office/officeart/2018/2/layout/IconVerticalSolidList"/>
    <dgm:cxn modelId="{1CD04ACB-4104-4AAF-B07F-D84AE6618BCE}" type="presOf" srcId="{FE42E801-C2B0-4172-8939-4C7D59A9F9DE}" destId="{E0FADA27-0603-46BC-82AB-88F978981B1D}" srcOrd="0" destOrd="0" presId="urn:microsoft.com/office/officeart/2018/2/layout/IconVerticalSolidList"/>
    <dgm:cxn modelId="{AE38E8E4-6AB6-44EE-8A86-1D7FAF188A11}" srcId="{809B1419-48C3-4BE9-8704-D84D3D1E9649}" destId="{88215295-2B46-4EFC-8A98-DE28D7256617}" srcOrd="0" destOrd="0" parTransId="{F81FC6E4-4833-4B35-BF96-3B7D64F80667}" sibTransId="{A7B5A06E-0CA0-43FB-8008-22EE50D7EF5B}"/>
    <dgm:cxn modelId="{28FEFCBA-2006-479C-AC41-5CBB519B4A9C}" type="presParOf" srcId="{BCED06D1-BA42-413A-8100-A24D44E10835}" destId="{9FED6D35-3A35-4AC1-A1FD-33C48B585D21}" srcOrd="0" destOrd="0" presId="urn:microsoft.com/office/officeart/2018/2/layout/IconVerticalSolidList"/>
    <dgm:cxn modelId="{DE808256-F688-4E3F-89E3-1655E65CBFF7}" type="presParOf" srcId="{9FED6D35-3A35-4AC1-A1FD-33C48B585D21}" destId="{4EA612D6-8518-4E2D-8C23-60CBDAD22F2F}" srcOrd="0" destOrd="0" presId="urn:microsoft.com/office/officeart/2018/2/layout/IconVerticalSolidList"/>
    <dgm:cxn modelId="{0DAEA34A-848F-46BE-AA25-DC7B059D7B61}" type="presParOf" srcId="{9FED6D35-3A35-4AC1-A1FD-33C48B585D21}" destId="{B4CD8AA9-3D14-47AF-9DE4-441486C3679E}" srcOrd="1" destOrd="0" presId="urn:microsoft.com/office/officeart/2018/2/layout/IconVerticalSolidList"/>
    <dgm:cxn modelId="{FA6E8D00-18E8-4579-8B96-D41F92D64852}" type="presParOf" srcId="{9FED6D35-3A35-4AC1-A1FD-33C48B585D21}" destId="{B37AFD51-2252-4984-A73E-5FEB44097112}" srcOrd="2" destOrd="0" presId="urn:microsoft.com/office/officeart/2018/2/layout/IconVerticalSolidList"/>
    <dgm:cxn modelId="{36EEBD3D-88B9-4EBC-9D82-95E5C6996EE3}" type="presParOf" srcId="{9FED6D35-3A35-4AC1-A1FD-33C48B585D21}" destId="{6A27DE47-FFB6-4C38-9EEF-1D9BC3AFE880}" srcOrd="3" destOrd="0" presId="urn:microsoft.com/office/officeart/2018/2/layout/IconVerticalSolidList"/>
    <dgm:cxn modelId="{5FFD5F1D-E135-4150-959F-7A1444CDFDC9}" type="presParOf" srcId="{BCED06D1-BA42-413A-8100-A24D44E10835}" destId="{5D6128B0-A8B9-4067-B3C6-C102EF0BFBDB}" srcOrd="1" destOrd="0" presId="urn:microsoft.com/office/officeart/2018/2/layout/IconVerticalSolidList"/>
    <dgm:cxn modelId="{26F15E98-E3CF-4049-B763-82E1FD6737B4}" type="presParOf" srcId="{BCED06D1-BA42-413A-8100-A24D44E10835}" destId="{3951BB14-B7A9-49D0-824A-6909CE8E43C0}" srcOrd="2" destOrd="0" presId="urn:microsoft.com/office/officeart/2018/2/layout/IconVerticalSolidList"/>
    <dgm:cxn modelId="{6670080B-06A5-4D29-929D-B2D41C1287E8}" type="presParOf" srcId="{3951BB14-B7A9-49D0-824A-6909CE8E43C0}" destId="{42075BBC-B4DE-464C-9BBA-8EAAB41622CD}" srcOrd="0" destOrd="0" presId="urn:microsoft.com/office/officeart/2018/2/layout/IconVerticalSolidList"/>
    <dgm:cxn modelId="{983D16AF-DE16-45F4-BF52-8557B5A166F4}" type="presParOf" srcId="{3951BB14-B7A9-49D0-824A-6909CE8E43C0}" destId="{C28B73A7-4972-4052-BFD0-9CE5F0ADA3DD}" srcOrd="1" destOrd="0" presId="urn:microsoft.com/office/officeart/2018/2/layout/IconVerticalSolidList"/>
    <dgm:cxn modelId="{5F4BF86A-F477-4F2A-A01A-C9D34D9609D6}" type="presParOf" srcId="{3951BB14-B7A9-49D0-824A-6909CE8E43C0}" destId="{ECF3040E-A704-4CD0-9424-DAA8E8D32C2B}" srcOrd="2" destOrd="0" presId="urn:microsoft.com/office/officeart/2018/2/layout/IconVerticalSolidList"/>
    <dgm:cxn modelId="{3FC66806-97AB-44C4-B9F8-5800F85F21F8}" type="presParOf" srcId="{3951BB14-B7A9-49D0-824A-6909CE8E43C0}" destId="{C187B784-A89A-4412-BC2B-E59DEFBAAB51}" srcOrd="3" destOrd="0" presId="urn:microsoft.com/office/officeart/2018/2/layout/IconVerticalSolidList"/>
    <dgm:cxn modelId="{140A087B-6692-42D3-97B7-48C180A829A8}" type="presParOf" srcId="{BCED06D1-BA42-413A-8100-A24D44E10835}" destId="{130A3C73-0CFE-481A-BC50-9B607F5E70FD}" srcOrd="3" destOrd="0" presId="urn:microsoft.com/office/officeart/2018/2/layout/IconVerticalSolidList"/>
    <dgm:cxn modelId="{9F934711-F036-4A12-B470-DACD66EDA73B}" type="presParOf" srcId="{BCED06D1-BA42-413A-8100-A24D44E10835}" destId="{107CE1C5-FC48-4B08-9D92-AF5262789AF5}" srcOrd="4" destOrd="0" presId="urn:microsoft.com/office/officeart/2018/2/layout/IconVerticalSolidList"/>
    <dgm:cxn modelId="{EDDFDBA2-6F40-4F94-8B28-1EFA7B391231}" type="presParOf" srcId="{107CE1C5-FC48-4B08-9D92-AF5262789AF5}" destId="{C488F26D-AFE9-4CB5-AE4D-50600E1D08FC}" srcOrd="0" destOrd="0" presId="urn:microsoft.com/office/officeart/2018/2/layout/IconVerticalSolidList"/>
    <dgm:cxn modelId="{6C32A719-D702-4C91-953E-9E747BA00F84}" type="presParOf" srcId="{107CE1C5-FC48-4B08-9D92-AF5262789AF5}" destId="{466694CD-ED43-4A65-A299-EF7340F3B352}" srcOrd="1" destOrd="0" presId="urn:microsoft.com/office/officeart/2018/2/layout/IconVerticalSolidList"/>
    <dgm:cxn modelId="{72281061-A945-4EDB-919F-BC9962F52570}" type="presParOf" srcId="{107CE1C5-FC48-4B08-9D92-AF5262789AF5}" destId="{EEAE661A-E632-44FB-A690-41900BF85ACE}" srcOrd="2" destOrd="0" presId="urn:microsoft.com/office/officeart/2018/2/layout/IconVerticalSolidList"/>
    <dgm:cxn modelId="{243167EC-3483-43CC-BE8D-1B1168A60D11}" type="presParOf" srcId="{107CE1C5-FC48-4B08-9D92-AF5262789AF5}" destId="{870A9F65-BCDC-4930-AC4A-12350DBB75FC}" srcOrd="3" destOrd="0" presId="urn:microsoft.com/office/officeart/2018/2/layout/IconVerticalSolidList"/>
    <dgm:cxn modelId="{DB6EF69A-A14B-421F-8A60-53DFB61402A6}" type="presParOf" srcId="{BCED06D1-BA42-413A-8100-A24D44E10835}" destId="{720ED9A2-C30E-4708-B359-46F7316C92B4}" srcOrd="5" destOrd="0" presId="urn:microsoft.com/office/officeart/2018/2/layout/IconVerticalSolidList"/>
    <dgm:cxn modelId="{8FD569BD-66FB-4C21-8441-0AAF1AB5C500}" type="presParOf" srcId="{BCED06D1-BA42-413A-8100-A24D44E10835}" destId="{DEBFAD7C-594E-41FC-B95D-F5645BF30982}" srcOrd="6" destOrd="0" presId="urn:microsoft.com/office/officeart/2018/2/layout/IconVerticalSolidList"/>
    <dgm:cxn modelId="{2DD88AEA-DDDE-4934-8B0D-120C08F59C16}" type="presParOf" srcId="{DEBFAD7C-594E-41FC-B95D-F5645BF30982}" destId="{9149F51D-2AAA-48B5-959C-D92B0775E634}" srcOrd="0" destOrd="0" presId="urn:microsoft.com/office/officeart/2018/2/layout/IconVerticalSolidList"/>
    <dgm:cxn modelId="{737BF0F3-5004-4B84-A0AE-A554CF59E919}" type="presParOf" srcId="{DEBFAD7C-594E-41FC-B95D-F5645BF30982}" destId="{34B55D30-9C4D-471E-9386-670E93B46676}" srcOrd="1" destOrd="0" presId="urn:microsoft.com/office/officeart/2018/2/layout/IconVerticalSolidList"/>
    <dgm:cxn modelId="{7B3CC670-D8A2-467B-992F-CCCCD6F82183}" type="presParOf" srcId="{DEBFAD7C-594E-41FC-B95D-F5645BF30982}" destId="{35047E0B-DEFE-4CFE-879C-3B0AFBDE386D}" srcOrd="2" destOrd="0" presId="urn:microsoft.com/office/officeart/2018/2/layout/IconVerticalSolidList"/>
    <dgm:cxn modelId="{54AFF4D1-61E4-4B4D-969A-86B7BE9F415F}" type="presParOf" srcId="{DEBFAD7C-594E-41FC-B95D-F5645BF30982}" destId="{B546B381-1227-404D-B1CA-5CF068D61754}" srcOrd="3" destOrd="0" presId="urn:microsoft.com/office/officeart/2018/2/layout/IconVerticalSolidList"/>
    <dgm:cxn modelId="{FC0C08F3-F7FA-447E-BFCA-1CC445C426F4}" type="presParOf" srcId="{BCED06D1-BA42-413A-8100-A24D44E10835}" destId="{4228C55F-CD30-44FD-9435-89EBFBE15CE8}" srcOrd="7" destOrd="0" presId="urn:microsoft.com/office/officeart/2018/2/layout/IconVerticalSolidList"/>
    <dgm:cxn modelId="{7A792019-2213-4C0A-99B3-A022DE69DF31}" type="presParOf" srcId="{BCED06D1-BA42-413A-8100-A24D44E10835}" destId="{C3D01377-B231-476D-A22B-3F1CD6311872}" srcOrd="8" destOrd="0" presId="urn:microsoft.com/office/officeart/2018/2/layout/IconVerticalSolidList"/>
    <dgm:cxn modelId="{3261E2B0-1892-46A1-8E5B-F4B990C85552}" type="presParOf" srcId="{C3D01377-B231-476D-A22B-3F1CD6311872}" destId="{6E8C4018-E0F4-4EF3-B2E8-6FB33D1C68D6}" srcOrd="0" destOrd="0" presId="urn:microsoft.com/office/officeart/2018/2/layout/IconVerticalSolidList"/>
    <dgm:cxn modelId="{2C02574D-2142-44EB-BAE0-A85A89FD5CE0}" type="presParOf" srcId="{C3D01377-B231-476D-A22B-3F1CD6311872}" destId="{E03CFAFC-8A19-4398-A999-29EA05D688E2}" srcOrd="1" destOrd="0" presId="urn:microsoft.com/office/officeart/2018/2/layout/IconVerticalSolidList"/>
    <dgm:cxn modelId="{4A7C4B2B-5927-457B-97C5-C5768629E768}" type="presParOf" srcId="{C3D01377-B231-476D-A22B-3F1CD6311872}" destId="{7638C17A-D0FD-4451-9740-820449B481C8}" srcOrd="2" destOrd="0" presId="urn:microsoft.com/office/officeart/2018/2/layout/IconVerticalSolidList"/>
    <dgm:cxn modelId="{63CD8BC1-6A52-4BAE-9320-E5B61B243029}" type="presParOf" srcId="{C3D01377-B231-476D-A22B-3F1CD6311872}" destId="{E0FADA27-0603-46BC-82AB-88F978981B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612D6-8518-4E2D-8C23-60CBDAD22F2F}">
      <dsp:nvSpPr>
        <dsp:cNvPr id="0" name=""/>
        <dsp:cNvSpPr/>
      </dsp:nvSpPr>
      <dsp:spPr>
        <a:xfrm>
          <a:off x="0" y="3713"/>
          <a:ext cx="11685297" cy="7909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D8AA9-3D14-47AF-9DE4-441486C3679E}">
      <dsp:nvSpPr>
        <dsp:cNvPr id="0" name=""/>
        <dsp:cNvSpPr/>
      </dsp:nvSpPr>
      <dsp:spPr>
        <a:xfrm>
          <a:off x="239254" y="181671"/>
          <a:ext cx="435008" cy="4350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7DE47-FFB6-4C38-9EEF-1D9BC3AFE880}">
      <dsp:nvSpPr>
        <dsp:cNvPr id="0" name=""/>
        <dsp:cNvSpPr/>
      </dsp:nvSpPr>
      <dsp:spPr>
        <a:xfrm>
          <a:off x="913518" y="3713"/>
          <a:ext cx="10771778" cy="79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06" tIns="83706" rIns="83706" bIns="837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Hi and welcome-we’d like to introduce ourselves!</a:t>
          </a:r>
        </a:p>
      </dsp:txBody>
      <dsp:txXfrm>
        <a:off x="913518" y="3713"/>
        <a:ext cx="10771778" cy="790924"/>
      </dsp:txXfrm>
    </dsp:sp>
    <dsp:sp modelId="{42075BBC-B4DE-464C-9BBA-8EAAB41622CD}">
      <dsp:nvSpPr>
        <dsp:cNvPr id="0" name=""/>
        <dsp:cNvSpPr/>
      </dsp:nvSpPr>
      <dsp:spPr>
        <a:xfrm>
          <a:off x="0" y="992369"/>
          <a:ext cx="11685297" cy="7909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B73A7-4972-4052-BFD0-9CE5F0ADA3DD}">
      <dsp:nvSpPr>
        <dsp:cNvPr id="0" name=""/>
        <dsp:cNvSpPr/>
      </dsp:nvSpPr>
      <dsp:spPr>
        <a:xfrm>
          <a:off x="239254" y="1170327"/>
          <a:ext cx="435008" cy="4350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7B784-A89A-4412-BC2B-E59DEFBAAB51}">
      <dsp:nvSpPr>
        <dsp:cNvPr id="0" name=""/>
        <dsp:cNvSpPr/>
      </dsp:nvSpPr>
      <dsp:spPr>
        <a:xfrm>
          <a:off x="913518" y="992369"/>
          <a:ext cx="10771778" cy="79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06" tIns="83706" rIns="83706" bIns="837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Caroline Davenport-Admissions lead - BSc Mental Health Nursing, University of Hull</a:t>
          </a:r>
        </a:p>
      </dsp:txBody>
      <dsp:txXfrm>
        <a:off x="913518" y="992369"/>
        <a:ext cx="10771778" cy="790924"/>
      </dsp:txXfrm>
    </dsp:sp>
    <dsp:sp modelId="{C488F26D-AFE9-4CB5-AE4D-50600E1D08FC}">
      <dsp:nvSpPr>
        <dsp:cNvPr id="0" name=""/>
        <dsp:cNvSpPr/>
      </dsp:nvSpPr>
      <dsp:spPr>
        <a:xfrm>
          <a:off x="0" y="1981025"/>
          <a:ext cx="11685297" cy="7909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694CD-ED43-4A65-A299-EF7340F3B352}">
      <dsp:nvSpPr>
        <dsp:cNvPr id="0" name=""/>
        <dsp:cNvSpPr/>
      </dsp:nvSpPr>
      <dsp:spPr>
        <a:xfrm>
          <a:off x="239254" y="2158983"/>
          <a:ext cx="435008" cy="4350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A9F65-BCDC-4930-AC4A-12350DBB75FC}">
      <dsp:nvSpPr>
        <dsp:cNvPr id="0" name=""/>
        <dsp:cNvSpPr/>
      </dsp:nvSpPr>
      <dsp:spPr>
        <a:xfrm>
          <a:off x="913518" y="1981025"/>
          <a:ext cx="10771778" cy="79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06" tIns="83706" rIns="83706" bIns="837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Carolyn Maile-</a:t>
          </a:r>
          <a:r>
            <a:rPr lang="en-US" sz="1900" kern="1200" dirty="0" err="1">
              <a:latin typeface="+mj-lt"/>
            </a:rPr>
            <a:t>Programme</a:t>
          </a:r>
          <a:r>
            <a:rPr lang="en-US" sz="1900" kern="1200" dirty="0">
              <a:latin typeface="+mj-lt"/>
            </a:rPr>
            <a:t> Director - BSc Mental Health Nursing, University of Hull</a:t>
          </a:r>
        </a:p>
      </dsp:txBody>
      <dsp:txXfrm>
        <a:off x="913518" y="1981025"/>
        <a:ext cx="10771778" cy="790924"/>
      </dsp:txXfrm>
    </dsp:sp>
    <dsp:sp modelId="{9149F51D-2AAA-48B5-959C-D92B0775E634}">
      <dsp:nvSpPr>
        <dsp:cNvPr id="0" name=""/>
        <dsp:cNvSpPr/>
      </dsp:nvSpPr>
      <dsp:spPr>
        <a:xfrm>
          <a:off x="0" y="2969681"/>
          <a:ext cx="11685297" cy="7909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55D30-9C4D-471E-9386-670E93B46676}">
      <dsp:nvSpPr>
        <dsp:cNvPr id="0" name=""/>
        <dsp:cNvSpPr/>
      </dsp:nvSpPr>
      <dsp:spPr>
        <a:xfrm>
          <a:off x="239254" y="3147639"/>
          <a:ext cx="435008" cy="4350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6B381-1227-404D-B1CA-5CF068D61754}">
      <dsp:nvSpPr>
        <dsp:cNvPr id="0" name=""/>
        <dsp:cNvSpPr/>
      </dsp:nvSpPr>
      <dsp:spPr>
        <a:xfrm>
          <a:off x="913518" y="2969681"/>
          <a:ext cx="10771778" cy="79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06" tIns="83706" rIns="83706" bIns="837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Started working together in June 2023</a:t>
          </a:r>
        </a:p>
      </dsp:txBody>
      <dsp:txXfrm>
        <a:off x="913518" y="2969681"/>
        <a:ext cx="10771778" cy="790924"/>
      </dsp:txXfrm>
    </dsp:sp>
    <dsp:sp modelId="{6E8C4018-E0F4-4EF3-B2E8-6FB33D1C68D6}">
      <dsp:nvSpPr>
        <dsp:cNvPr id="0" name=""/>
        <dsp:cNvSpPr/>
      </dsp:nvSpPr>
      <dsp:spPr>
        <a:xfrm>
          <a:off x="0" y="3958336"/>
          <a:ext cx="11685297" cy="7909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CFAFC-8A19-4398-A999-29EA05D688E2}">
      <dsp:nvSpPr>
        <dsp:cNvPr id="0" name=""/>
        <dsp:cNvSpPr/>
      </dsp:nvSpPr>
      <dsp:spPr>
        <a:xfrm>
          <a:off x="239254" y="4136295"/>
          <a:ext cx="435008" cy="43500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ADA27-0603-46BC-82AB-88F978981B1D}">
      <dsp:nvSpPr>
        <dsp:cNvPr id="0" name=""/>
        <dsp:cNvSpPr/>
      </dsp:nvSpPr>
      <dsp:spPr>
        <a:xfrm>
          <a:off x="913518" y="3958336"/>
          <a:ext cx="10771778" cy="79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06" tIns="83706" rIns="83706" bIns="837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Numerous observations and discussions brought us to this curriculum discussion which we’d like to share with you today-these are OUR experiences</a:t>
          </a:r>
        </a:p>
      </dsp:txBody>
      <dsp:txXfrm>
        <a:off x="913518" y="3958336"/>
        <a:ext cx="10771778" cy="79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761674-7DD0-DF76-D186-315BF85730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UISSE INT'L" panose="020B0504000000000000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8B679-5B0C-BA47-DBA5-D2D2A1BE31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1FFD8-01AA-2740-A127-9C9075CFF287}" type="datetimeFigureOut">
              <a:rPr lang="en-US" smtClean="0">
                <a:latin typeface="SUISSE INT'L" panose="020B0504000000000000" pitchFamily="34" charset="77"/>
              </a:rPr>
              <a:t>7/5/2024</a:t>
            </a:fld>
            <a:endParaRPr lang="en-US" dirty="0">
              <a:latin typeface="SUISSE INT'L" panose="020B0504000000000000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88C8D-9AED-D8D3-93DB-BA418122D9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UISSE INT'L" panose="020B0504000000000000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FD949-EB91-4C5B-7400-8EB4728AED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135F-13A0-C848-8029-B44FB0BD34CE}" type="slidenum">
              <a:rPr lang="en-US" smtClean="0">
                <a:latin typeface="SUISSE INT'L" panose="020B0504000000000000" pitchFamily="34" charset="77"/>
              </a:rPr>
              <a:t>‹#›</a:t>
            </a:fld>
            <a:endParaRPr lang="en-US" dirty="0">
              <a:latin typeface="SUISSE INT'L" panose="020B0504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28220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2B149-F2B6-A941-96D1-63442B25671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BB524-EA54-A447-9BC3-C645677B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BB524-EA54-A447-9BC3-C645677BB7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3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BB524-EA54-A447-9BC3-C645677BB7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7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B365-9AC4-B165-03CC-6E4B185C5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2161308"/>
            <a:ext cx="9765323" cy="2458193"/>
          </a:xfrm>
        </p:spPr>
        <p:txBody>
          <a:bodyPr lIns="0" tIns="0" rIns="0" bIns="0"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959EC-135D-53D5-2161-70591ABB1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5531117"/>
            <a:ext cx="5400675" cy="721040"/>
          </a:xfrm>
        </p:spPr>
        <p:txBody>
          <a:bodyPr lIns="0" tIns="0" rIns="0" bIns="0"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EC8C28-AA84-D561-D863-963D4605E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3971" y="5283962"/>
            <a:ext cx="3240000" cy="10881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D5556D-1EE3-4D28-6BAF-FD9BB1E04F42}"/>
              </a:ext>
            </a:extLst>
          </p:cNvPr>
          <p:cNvSpPr/>
          <p:nvPr userDrawn="1"/>
        </p:nvSpPr>
        <p:spPr>
          <a:xfrm>
            <a:off x="605325" y="2449773"/>
            <a:ext cx="180000" cy="1774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3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orient="horz" pos="35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4C8D-B22F-A1AA-B0F6-00F3DDCD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365125"/>
            <a:ext cx="6480000" cy="1325563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7A97CDA0-32CD-4644-8D49-8228E3E13D75}" type="datetime1">
              <a:rPr lang="en-GB" smtClean="0"/>
              <a:t>05/07/2024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2E23C5E-87E8-8451-DFEF-2C5890BCB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4" y="2030680"/>
            <a:ext cx="6479999" cy="3593831"/>
          </a:xfrm>
        </p:spPr>
        <p:txBody>
          <a:bodyPr tIns="230400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792BE2-B9E5-6B94-1D78-1F8332D8FC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7709" y="2030680"/>
            <a:ext cx="3848966" cy="35938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5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2E23C5E-87E8-8451-DFEF-2C5890BCB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3525" y="981074"/>
            <a:ext cx="7736155" cy="5609812"/>
          </a:xfrm>
        </p:spPr>
        <p:txBody>
          <a:bodyPr tIns="230400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792BE2-B9E5-6B94-1D78-1F8332D8FC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00853" y="267114"/>
            <a:ext cx="3627622" cy="535739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62C26A-1F12-C70C-3B08-51675D16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89" y="267114"/>
            <a:ext cx="7736155" cy="466147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7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166" userDrawn="1">
          <p15:clr>
            <a:srgbClr val="FBAE40"/>
          </p15:clr>
        </p15:guide>
        <p15:guide id="3" pos="7514" userDrawn="1">
          <p15:clr>
            <a:srgbClr val="FBAE40"/>
          </p15:clr>
        </p15:guide>
        <p15:guide id="4" orient="horz" pos="4156" userDrawn="1">
          <p15:clr>
            <a:srgbClr val="FBAE40"/>
          </p15:clr>
        </p15:guide>
        <p15:guide id="5" orient="horz" pos="3543">
          <p15:clr>
            <a:srgbClr val="FBAE40"/>
          </p15:clr>
        </p15:guide>
        <p15:guide id="6" orient="horz" pos="6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hree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4C8D-B22F-A1AA-B0F6-00F3DDCD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801350" cy="1325563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7B36E28B-3D42-FD44-8C6C-4D8E9CFD48AE}" type="datetime1">
              <a:rPr lang="en-GB" smtClean="0"/>
              <a:t>05/07/2024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FE86C3-AB50-C95A-0361-F3ADB44C2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290" y="2330395"/>
            <a:ext cx="2743200" cy="1030247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7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526DD4-12EF-8BAC-2299-EE29BE0FA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2330395"/>
            <a:ext cx="2743200" cy="1030247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7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ABC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5F9B615-66C4-0366-09AB-1DE7E30E2E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1510" y="2330395"/>
            <a:ext cx="2743200" cy="1030247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7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1.000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BEF57C-FF76-A6C3-2EEF-BA1B16216E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290" y="3531242"/>
            <a:ext cx="2743200" cy="20932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description here for this stat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1C48D0E-A801-DF8C-72D4-C542C8706A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531242"/>
            <a:ext cx="2743200" cy="20932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description here for this stat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6DEC4DE-9877-E01B-BDE6-45CB25D32F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1510" y="3531242"/>
            <a:ext cx="2743200" cy="20932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description here for this stat</a:t>
            </a:r>
          </a:p>
        </p:txBody>
      </p:sp>
    </p:spTree>
    <p:extLst>
      <p:ext uri="{BB962C8B-B14F-4D97-AF65-F5344CB8AC3E}">
        <p14:creationId xmlns:p14="http://schemas.microsoft.com/office/powerpoint/2010/main" val="3656846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with Three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8957FB2A-CE76-A840-BA3D-1CF37F110A02}" type="datetime1">
              <a:rPr lang="en-GB" smtClean="0"/>
              <a:t>05/07/2024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FE86C3-AB50-C95A-0361-F3ADB44C2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689" y="981075"/>
            <a:ext cx="3454565" cy="1030247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7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526DD4-12EF-8BAC-2299-EE29BE0FA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717" y="981075"/>
            <a:ext cx="3454564" cy="1030247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7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ABC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5F9B615-66C4-0366-09AB-1DE7E30E2E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7743" y="981075"/>
            <a:ext cx="3454567" cy="1030247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7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1.000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BEF57C-FF76-A6C3-2EEF-BA1B16216E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690" y="2181922"/>
            <a:ext cx="3454566" cy="34425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description here for this stat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1C48D0E-A801-DF8C-72D4-C542C8706A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8717" y="2181922"/>
            <a:ext cx="3454565" cy="34425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description here for this stat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6DEC4DE-9877-E01B-BDE6-45CB25D32F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7743" y="2181922"/>
            <a:ext cx="3454567" cy="34425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description here for this stat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3DA8B4-3124-3FAE-B484-33D1730A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0" y="267114"/>
            <a:ext cx="11648786" cy="466147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7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166" userDrawn="1">
          <p15:clr>
            <a:srgbClr val="FBAE40"/>
          </p15:clr>
        </p15:guide>
        <p15:guide id="3" pos="7514" userDrawn="1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  <p15:guide id="6" orient="horz" pos="6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tatistic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D8436C6F-A30D-484C-9ED3-DB47D4CE3F41}" type="datetime1">
              <a:rPr lang="en-GB" smtClean="0"/>
              <a:t>05/07/2024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FE86C3-AB50-C95A-0361-F3ADB44C2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4" y="2330395"/>
            <a:ext cx="4860523" cy="1030247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7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BEF57C-FF76-A6C3-2EEF-BA1B16216E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3531242"/>
            <a:ext cx="4860522" cy="20932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description here for this stat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588F3C-19ED-87FB-A268-CB837759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2" y="365125"/>
            <a:ext cx="4860525" cy="1325563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FD4302D-CD43-5E35-33F9-02F9B3D4320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</p:spPr>
        <p:txBody>
          <a:bodyPr tIns="230400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below to add image</a:t>
            </a:r>
          </a:p>
        </p:txBody>
      </p:sp>
    </p:spTree>
    <p:extLst>
      <p:ext uri="{BB962C8B-B14F-4D97-AF65-F5344CB8AC3E}">
        <p14:creationId xmlns:p14="http://schemas.microsoft.com/office/powerpoint/2010/main" val="92216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with Statistic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6D39A810-80CC-214B-83C9-210C24F102FE}" type="datetime1">
              <a:rPr lang="en-GB" smtClean="0"/>
              <a:t>05/07/2024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FE86C3-AB50-C95A-0361-F3ADB44C2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000375"/>
            <a:ext cx="5507883" cy="1030247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7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BEF57C-FF76-A6C3-2EEF-BA1B16216E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26" y="2201222"/>
            <a:ext cx="5507882" cy="35677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description here for this stat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FD4302D-CD43-5E35-33F9-02F9B3D4320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</p:spPr>
        <p:txBody>
          <a:bodyPr tIns="230400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below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1E59F-B724-B434-A5CD-181850F0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89" y="267114"/>
            <a:ext cx="11685299" cy="466147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3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166" userDrawn="1">
          <p15:clr>
            <a:srgbClr val="FBAE40"/>
          </p15:clr>
        </p15:guide>
        <p15:guide id="3" pos="7537" userDrawn="1">
          <p15:clr>
            <a:srgbClr val="FBAE40"/>
          </p15:clr>
        </p15:guide>
        <p15:guide id="5" orient="horz" pos="3634" userDrawn="1">
          <p15:clr>
            <a:srgbClr val="FBAE40"/>
          </p15:clr>
        </p15:guide>
        <p15:guide id="6" orient="horz" pos="61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2E23C5E-87E8-8451-DFEF-2C5890BCB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30400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below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06847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lide with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2E23C5E-87E8-8451-DFEF-2C5890BCB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731727"/>
          </a:xfrm>
        </p:spPr>
        <p:txBody>
          <a:bodyPr tIns="230400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below to add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62DA6D-58DF-869A-00EB-DAA897745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24513"/>
            <a:ext cx="12192000" cy="1233487"/>
          </a:xfrm>
          <a:solidFill>
            <a:schemeClr val="accent1"/>
          </a:solidFill>
        </p:spPr>
        <p:txBody>
          <a:bodyPr lIns="720000" tIns="180000" rIns="720000" bIns="18000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447414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Ful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07B0A19-4CFF-CB20-EC9E-13C4627EFA0B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-20642"/>
            <a:ext cx="12192000" cy="6858000"/>
          </a:xfrm>
        </p:spPr>
        <p:txBody>
          <a:bodyPr tIns="2304000" anchor="t"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				Click icon below to add video</a:t>
            </a:r>
          </a:p>
        </p:txBody>
      </p:sp>
    </p:spTree>
    <p:extLst>
      <p:ext uri="{BB962C8B-B14F-4D97-AF65-F5344CB8AC3E}">
        <p14:creationId xmlns:p14="http://schemas.microsoft.com/office/powerpoint/2010/main" val="33478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(Full Slide with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07B0A19-4CFF-CB20-EC9E-13C4627EFA0B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304000" anchor="t"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				Click icon below to add video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EB8B635-780F-52DA-4A09-428A58519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5152022"/>
            <a:ext cx="10801349" cy="101935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video caption</a:t>
            </a:r>
          </a:p>
        </p:txBody>
      </p:sp>
    </p:spTree>
    <p:extLst>
      <p:ext uri="{BB962C8B-B14F-4D97-AF65-F5344CB8AC3E}">
        <p14:creationId xmlns:p14="http://schemas.microsoft.com/office/powerpoint/2010/main" val="201821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B365-9AC4-B165-03CC-6E4B185C5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2161308"/>
            <a:ext cx="9765323" cy="2458193"/>
          </a:xfrm>
        </p:spPr>
        <p:txBody>
          <a:bodyPr lIns="0" tIns="0" rIns="0" bIns="0"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959EC-135D-53D5-2161-70591ABB1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5531117"/>
            <a:ext cx="5400675" cy="721040"/>
          </a:xfrm>
        </p:spPr>
        <p:txBody>
          <a:bodyPr lIns="0" tIns="0" rIns="0" bIns="0"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EC8C28-AA84-D561-D863-963D4605E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3971" y="5283962"/>
            <a:ext cx="3240000" cy="10881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D5556D-1EE3-4D28-6BAF-FD9BB1E04F42}"/>
              </a:ext>
            </a:extLst>
          </p:cNvPr>
          <p:cNvSpPr/>
          <p:nvPr userDrawn="1"/>
        </p:nvSpPr>
        <p:spPr>
          <a:xfrm>
            <a:off x="605325" y="2449773"/>
            <a:ext cx="180000" cy="17742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5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orient="horz" pos="354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est/Speak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B365-9AC4-B165-03CC-6E4B185C51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8048" y="1471962"/>
            <a:ext cx="6478627" cy="2237680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guest/speaker name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959EC-135D-53D5-2161-70591ABB17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18048" y="3924125"/>
            <a:ext cx="6478628" cy="1183134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guest/speaker details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C6B5BD1-55B6-3E55-06C5-E3D1F531AF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00000" cy="6858000"/>
          </a:xfrm>
        </p:spPr>
        <p:txBody>
          <a:bodyPr tIns="230400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below to add image of guest/speaker</a:t>
            </a:r>
          </a:p>
        </p:txBody>
      </p:sp>
    </p:spTree>
    <p:extLst>
      <p:ext uri="{BB962C8B-B14F-4D97-AF65-F5344CB8AC3E}">
        <p14:creationId xmlns:p14="http://schemas.microsoft.com/office/powerpoint/2010/main" val="3679178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B365-9AC4-B165-03CC-6E4B185C51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610240"/>
            <a:ext cx="9972675" cy="2984062"/>
          </a:xfrm>
        </p:spPr>
        <p:txBody>
          <a:bodyPr lIns="0" tIns="0" rIns="0" b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quote text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959EC-135D-53D5-2161-70591ABB17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850780"/>
            <a:ext cx="9972675" cy="773733"/>
          </a:xfrm>
        </p:spPr>
        <p:txBody>
          <a:bodyPr lIns="0" tIns="0" rIns="0" bIns="0"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62BBD-EF74-7749-46E8-AB4CD55E0728}"/>
              </a:ext>
            </a:extLst>
          </p:cNvPr>
          <p:cNvSpPr txBox="1"/>
          <p:nvPr userDrawn="1"/>
        </p:nvSpPr>
        <p:spPr>
          <a:xfrm>
            <a:off x="343382" y="-1112045"/>
            <a:ext cx="23612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>
                <a:solidFill>
                  <a:schemeClr val="bg1">
                    <a:alpha val="35439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D7D4C024-EAB4-D428-F047-E6CADB79A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71343"/>
            <a:ext cx="2743200" cy="365125"/>
          </a:xfrm>
        </p:spPr>
        <p:txBody>
          <a:bodyPr lIns="0" tIns="0" rIns="0" bIns="0"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3827901-9A4C-394A-AA1E-E7EC8C115576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60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E60724C3-BCFB-1C42-8EB8-D4FC619F63AE}" type="datetime1">
              <a:rPr lang="en-GB" smtClean="0"/>
              <a:t>05/07/2024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41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0959EC-135D-53D5-2161-70591ABB17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9200" y="5515148"/>
            <a:ext cx="5400675" cy="721040"/>
          </a:xfrm>
        </p:spPr>
        <p:txBody>
          <a:bodyPr lIns="0" tIns="0" rIns="0" bIns="0"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enter contact details, web address, etc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682BA-A6F3-B48E-9842-6FBCC0C58840}"/>
              </a:ext>
            </a:extLst>
          </p:cNvPr>
          <p:cNvSpPr txBox="1"/>
          <p:nvPr userDrawn="1"/>
        </p:nvSpPr>
        <p:spPr>
          <a:xfrm>
            <a:off x="1159200" y="2690336"/>
            <a:ext cx="712916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D13C7-E3E5-048C-882E-E2C81BA5DD1E}"/>
              </a:ext>
            </a:extLst>
          </p:cNvPr>
          <p:cNvSpPr/>
          <p:nvPr userDrawn="1"/>
        </p:nvSpPr>
        <p:spPr>
          <a:xfrm>
            <a:off x="605325" y="2690335"/>
            <a:ext cx="180000" cy="13425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218884-3E9D-21DC-1CCA-15506452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3971" y="5283962"/>
            <a:ext cx="3240000" cy="10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12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0959EC-135D-53D5-2161-70591ABB17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9200" y="5515148"/>
            <a:ext cx="5400675" cy="721040"/>
          </a:xfrm>
        </p:spPr>
        <p:txBody>
          <a:bodyPr lIns="0" tIns="0" rIns="0" bIns="0"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enter contact details, web address, etc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682BA-A6F3-B48E-9842-6FBCC0C58840}"/>
              </a:ext>
            </a:extLst>
          </p:cNvPr>
          <p:cNvSpPr txBox="1"/>
          <p:nvPr userDrawn="1"/>
        </p:nvSpPr>
        <p:spPr>
          <a:xfrm>
            <a:off x="1159200" y="2690336"/>
            <a:ext cx="712916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D13C7-E3E5-048C-882E-E2C81BA5DD1E}"/>
              </a:ext>
            </a:extLst>
          </p:cNvPr>
          <p:cNvSpPr/>
          <p:nvPr userDrawn="1"/>
        </p:nvSpPr>
        <p:spPr>
          <a:xfrm>
            <a:off x="605325" y="2690335"/>
            <a:ext cx="180000" cy="13425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218884-3E9D-21DC-1CCA-15506452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3971" y="5283962"/>
            <a:ext cx="3240000" cy="10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37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B365-9AC4-B165-03CC-6E4B185C51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657704"/>
            <a:ext cx="9972675" cy="1542591"/>
          </a:xfrm>
        </p:spPr>
        <p:txBody>
          <a:bodyPr lIns="0" tIns="0" rIns="0" bIns="0"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959EC-135D-53D5-2161-70591ABB1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414779"/>
            <a:ext cx="9972675" cy="72104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11">
            <a:extLst>
              <a:ext uri="{FF2B5EF4-FFF2-40B4-BE49-F238E27FC236}">
                <a16:creationId xmlns:a16="http://schemas.microsoft.com/office/drawing/2014/main" id="{1C1F3DCC-026D-1AF2-CE30-B08C278C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71343"/>
            <a:ext cx="2743200" cy="365125"/>
          </a:xfrm>
        </p:spPr>
        <p:txBody>
          <a:bodyPr lIns="0" tIns="0" rIns="0" bIns="0"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B783913E-5B43-9F4E-9CD0-10A58B41D339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2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4C8D-B22F-A1AA-B0F6-00F3DDCD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801350" cy="1325563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149A5-5A14-D265-21E1-EEE258EA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895707"/>
            <a:ext cx="10801349" cy="372880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1C140943-3C9F-7742-B696-47C3265D867A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01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orient="horz" pos="35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4C8D-B22F-A1AA-B0F6-00F3DDCD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89" y="267114"/>
            <a:ext cx="11685299" cy="466147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149A5-5A14-D265-21E1-EEE258EA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1" y="981075"/>
            <a:ext cx="11685297" cy="47529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C29EB5A4-574A-E642-810A-9E539132CE93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612" userDrawn="1">
          <p15:clr>
            <a:srgbClr val="FBAE40"/>
          </p15:clr>
        </p15:guide>
        <p15:guide id="6" pos="166" userDrawn="1">
          <p15:clr>
            <a:srgbClr val="FBAE40"/>
          </p15:clr>
        </p15:guide>
        <p15:guide id="7" pos="7537" userDrawn="1">
          <p15:clr>
            <a:srgbClr val="FBAE40"/>
          </p15:clr>
        </p15:guide>
        <p15:guide id="8" orient="horz" pos="164" userDrawn="1">
          <p15:clr>
            <a:srgbClr val="FBAE40"/>
          </p15:clr>
        </p15:guide>
        <p15:guide id="9" orient="horz" pos="4156" userDrawn="1">
          <p15:clr>
            <a:srgbClr val="FBAE40"/>
          </p15:clr>
        </p15:guide>
        <p15:guide id="10" orient="horz" pos="61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4C8D-B22F-A1AA-B0F6-00F3DDCD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801350" cy="1325563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149A5-5A14-D265-21E1-EEE258EA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95707"/>
            <a:ext cx="5220000" cy="372880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D34CB21D-0117-6548-B34E-2DD10D01260C}" type="datetime1">
              <a:rPr lang="en-GB" smtClean="0"/>
              <a:t>05/07/2024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CFE01B-8CBB-2978-D3D2-17E7D4CCF3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6673" y="1895707"/>
            <a:ext cx="5220000" cy="372880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127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orient="horz" pos="35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149A5-5A14-D265-21E1-EEE258EA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88" y="981076"/>
            <a:ext cx="5491719" cy="47529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C4788FCC-7000-8643-BB40-619B23848095}" type="datetime1">
              <a:rPr lang="en-GB" smtClean="0"/>
              <a:t>05/07/2024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CFE01B-8CBB-2978-D3D2-17E7D4CCF3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3269" y="981075"/>
            <a:ext cx="5491719" cy="475297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B63085-B122-0B3F-9282-C0D267C9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89" y="267114"/>
            <a:ext cx="11685299" cy="466147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68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166" userDrawn="1">
          <p15:clr>
            <a:srgbClr val="FBAE40"/>
          </p15:clr>
        </p15:guide>
        <p15:guide id="3" pos="7537" userDrawn="1">
          <p15:clr>
            <a:srgbClr val="FBAE40"/>
          </p15:clr>
        </p15:guide>
        <p15:guide id="5" orient="horz" pos="3612" userDrawn="1">
          <p15:clr>
            <a:srgbClr val="FBAE40"/>
          </p15:clr>
        </p15:guide>
        <p15:guide id="6" orient="horz" pos="61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4C8D-B22F-A1AA-B0F6-00F3DDCD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365125"/>
            <a:ext cx="6480000" cy="1325563"/>
          </a:xfrm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2EFC1313-7F4A-9640-BB3C-98494E5DC526}" type="datetime1">
              <a:rPr lang="en-GB" smtClean="0"/>
              <a:t>05/07/2024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2E23C5E-87E8-8451-DFEF-2C5890BCB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92000" y="0"/>
            <a:ext cx="4500000" cy="6858000"/>
          </a:xfrm>
        </p:spPr>
        <p:txBody>
          <a:bodyPr tIns="230400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below to 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792BE2-B9E5-6B94-1D78-1F8332D8FC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895706"/>
            <a:ext cx="6479999" cy="3728805"/>
          </a:xfrm>
        </p:spPr>
        <p:txBody>
          <a:bodyPr lIns="0" tIns="0" rIns="0" bIns="0"/>
          <a:lstStyle>
            <a:lvl1pPr marL="228600" indent="-228600">
              <a:buClr>
                <a:schemeClr val="bg2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chemeClr val="bg2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bg2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bg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7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354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and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FC48-9651-9F0B-1D9C-C82D504B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lIns="0" tIns="0" rIns="0" bIns="0"/>
          <a:lstStyle/>
          <a:p>
            <a:fld id="{3257A48E-BB24-984A-92CC-0D3587DFC925}" type="datetime1">
              <a:rPr lang="en-GB" smtClean="0"/>
              <a:t>05/07/2024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2E23C5E-87E8-8451-DFEF-2C5890BCB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92000" y="0"/>
            <a:ext cx="4500000" cy="6858000"/>
          </a:xfrm>
        </p:spPr>
        <p:txBody>
          <a:bodyPr tIns="230400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below to 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792BE2-B9E5-6B94-1D78-1F8332D8FC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689" y="1005057"/>
            <a:ext cx="7178015" cy="4763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C03AAB-174F-E449-1495-DCFD7479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89" y="267114"/>
            <a:ext cx="7178015" cy="466147"/>
          </a:xfr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82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166" userDrawn="1">
          <p15:clr>
            <a:srgbClr val="FBAE40"/>
          </p15:clr>
        </p15:guide>
        <p15:guide id="3" pos="7514" userDrawn="1">
          <p15:clr>
            <a:srgbClr val="FBAE40"/>
          </p15:clr>
        </p15:guide>
        <p15:guide id="5" orient="horz" pos="3634" userDrawn="1">
          <p15:clr>
            <a:srgbClr val="FBAE40"/>
          </p15:clr>
        </p15:guide>
        <p15:guide id="6" orient="horz" pos="6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F93539-500D-0C94-90E2-75A44D20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3C683-B9EE-91E1-6B5C-C322C0ED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127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97227-8238-33F3-6547-6D14A2BC3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CA80-83DD-114B-B7A5-D3045AAEA374}" type="datetime1">
              <a:rPr lang="en-GB" smtClean="0"/>
              <a:t>05/07/2024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8820C-5BCC-CAFA-138F-DACE33342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University Logo">
            <a:extLst>
              <a:ext uri="{FF2B5EF4-FFF2-40B4-BE49-F238E27FC236}">
                <a16:creationId xmlns:a16="http://schemas.microsoft.com/office/drawing/2014/main" id="{53049A24-40FC-80E6-9378-17E3824A4C8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9651333" y="5732667"/>
            <a:ext cx="2350249" cy="10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6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50" r:id="rId4"/>
    <p:sldLayoutId id="2147483675" r:id="rId5"/>
    <p:sldLayoutId id="2147483663" r:id="rId6"/>
    <p:sldLayoutId id="2147483676" r:id="rId7"/>
    <p:sldLayoutId id="2147483665" r:id="rId8"/>
    <p:sldLayoutId id="2147483677" r:id="rId9"/>
    <p:sldLayoutId id="2147483680" r:id="rId10"/>
    <p:sldLayoutId id="2147483681" r:id="rId11"/>
    <p:sldLayoutId id="2147483670" r:id="rId12"/>
    <p:sldLayoutId id="2147483678" r:id="rId13"/>
    <p:sldLayoutId id="2147483671" r:id="rId14"/>
    <p:sldLayoutId id="2147483679" r:id="rId15"/>
    <p:sldLayoutId id="2147483666" r:id="rId16"/>
    <p:sldLayoutId id="2147483667" r:id="rId17"/>
    <p:sldLayoutId id="2147483668" r:id="rId18"/>
    <p:sldLayoutId id="2147483669" r:id="rId19"/>
    <p:sldLayoutId id="2147483662" r:id="rId20"/>
    <p:sldLayoutId id="2147483661" r:id="rId21"/>
    <p:sldLayoutId id="2147483664" r:id="rId22"/>
    <p:sldLayoutId id="2147483672" r:id="rId23"/>
    <p:sldLayoutId id="2147483674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.maile@hull.ac.uk" TargetMode="External"/><Relationship Id="rId2" Type="http://schemas.openxmlformats.org/officeDocument/2006/relationships/hyperlink" Target="mailto:c.j.davenport@hull.ac.uk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7469-F7F7-4A7C-956F-E531D1DB7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“co-produced curriculum”: embedding mental health lived experience into mental health nurse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48D50-E3BE-A3DE-456A-8A307A584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Caroline Davenport and Carolyn Maile June 2024</a:t>
            </a:r>
          </a:p>
        </p:txBody>
      </p:sp>
    </p:spTree>
    <p:extLst>
      <p:ext uri="{BB962C8B-B14F-4D97-AF65-F5344CB8AC3E}">
        <p14:creationId xmlns:p14="http://schemas.microsoft.com/office/powerpoint/2010/main" val="411305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8183F44-A336-9B4E-9F8E-FEB042F720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2089" b="1"/>
          <a:stretch/>
        </p:blipFill>
        <p:spPr>
          <a:xfrm>
            <a:off x="343579" y="260350"/>
            <a:ext cx="7454611" cy="5759450"/>
          </a:xfr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12834B0-CAC7-7028-086D-79D8DF3DF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3516" y="231775"/>
            <a:ext cx="3928795" cy="535739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Establishing an inclusive and supportive culture for Su/C co production through shared principles and values</a:t>
            </a:r>
          </a:p>
          <a:p>
            <a:r>
              <a:rPr lang="en-US" sz="2000" dirty="0">
                <a:latin typeface="+mj-lt"/>
              </a:rPr>
              <a:t>Embed Su/C co production in our process and practice</a:t>
            </a:r>
          </a:p>
          <a:p>
            <a:r>
              <a:rPr lang="en-US" sz="2000" dirty="0">
                <a:latin typeface="+mj-lt"/>
              </a:rPr>
              <a:t>Promote Su/c presence internally/externally by increasing physical and online presence</a:t>
            </a:r>
          </a:p>
          <a:p>
            <a:r>
              <a:rPr lang="en-US" sz="2000" dirty="0">
                <a:latin typeface="+mj-lt"/>
              </a:rPr>
              <a:t>Have clear processes for Su/C co production</a:t>
            </a:r>
          </a:p>
          <a:p>
            <a:r>
              <a:rPr lang="en-US" sz="2000" dirty="0">
                <a:latin typeface="+mj-lt"/>
              </a:rPr>
              <a:t>Monitor impact of Su/C to professional learning and development of students, the design &amp; delivery of </a:t>
            </a:r>
            <a:r>
              <a:rPr lang="en-US" sz="2000" dirty="0" err="1">
                <a:latin typeface="+mj-lt"/>
              </a:rPr>
              <a:t>programmes</a:t>
            </a:r>
            <a:r>
              <a:rPr lang="en-US" sz="2000" dirty="0">
                <a:latin typeface="+mj-lt"/>
              </a:rPr>
              <a:t> and the health and wellbeing of Su/C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ED977B36-49D7-DAE5-2F44-8FE5E44D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372053"/>
            <a:ext cx="7736155" cy="466147"/>
          </a:xfrm>
        </p:spPr>
        <p:txBody>
          <a:bodyPr anchor="ctr"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E3F4E-50D5-7FE4-7745-60BD591E20B6}"/>
              </a:ext>
            </a:extLst>
          </p:cNvPr>
          <p:cNvSpPr txBox="1"/>
          <p:nvPr/>
        </p:nvSpPr>
        <p:spPr>
          <a:xfrm>
            <a:off x="343579" y="6019800"/>
            <a:ext cx="745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Institution Service user and carer co production strategy for teaching and learning (Zaheerali et al.,2020)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67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AC83-CF19-F3D1-89C7-8A1AF192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365125"/>
            <a:ext cx="648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Faculty of Health Sciences at Hull: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00DD3-5055-5CBD-AA08-35209F64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140943-3C9F-7742-B696-47C3265D867A}" type="datetime1">
              <a:rPr lang="en-GB" smtClean="0"/>
              <a:pPr>
                <a:spcAft>
                  <a:spcPts val="600"/>
                </a:spcAft>
              </a:pPr>
              <a:t>05/07/2024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485A9-2E07-2BF9-BAFD-6B8BAD51D4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895706"/>
            <a:ext cx="6479999" cy="3728805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We have a range of SUCs with expertise including:</a:t>
            </a:r>
          </a:p>
          <a:p>
            <a:r>
              <a:rPr lang="en-US" sz="2200" dirty="0">
                <a:latin typeface="+mj-lt"/>
              </a:rPr>
              <a:t>Physical health and disability</a:t>
            </a:r>
          </a:p>
          <a:p>
            <a:r>
              <a:rPr lang="en-US" sz="2200" dirty="0">
                <a:latin typeface="+mj-lt"/>
              </a:rPr>
              <a:t>Mental health and addiction</a:t>
            </a:r>
            <a:endParaRPr lang="en-GB" sz="2200" dirty="0">
              <a:latin typeface="+mj-lt"/>
            </a:endParaRPr>
          </a:p>
          <a:p>
            <a:r>
              <a:rPr lang="en-GB" sz="2200" dirty="0">
                <a:latin typeface="+mj-lt"/>
              </a:rPr>
              <a:t>Caring experience</a:t>
            </a:r>
          </a:p>
          <a:p>
            <a:r>
              <a:rPr lang="en-GB" sz="2200" dirty="0">
                <a:latin typeface="+mj-lt"/>
              </a:rPr>
              <a:t>Involved at all levels from admissions to graduation</a:t>
            </a:r>
          </a:p>
          <a:p>
            <a:r>
              <a:rPr lang="en-GB" sz="2200" dirty="0">
                <a:latin typeface="+mj-lt"/>
              </a:rPr>
              <a:t>Paid at grade 2 for interviews</a:t>
            </a:r>
          </a:p>
          <a:p>
            <a:r>
              <a:rPr lang="en-GB" sz="2200" dirty="0">
                <a:latin typeface="+mj-lt"/>
              </a:rPr>
              <a:t>Paid at grade 7 for teaching</a:t>
            </a:r>
          </a:p>
          <a:p>
            <a:r>
              <a:rPr lang="en-GB" sz="2200" dirty="0">
                <a:latin typeface="+mj-lt"/>
              </a:rPr>
              <a:t>Hourly rate</a:t>
            </a:r>
            <a:endParaRPr lang="en-US" sz="2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431CE-5B82-5406-E623-CC8C582E6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373" y="1690688"/>
            <a:ext cx="5220000" cy="3728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55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5B371-7B1D-640E-E3B5-FA98033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140943-3C9F-7742-B696-47C3265D867A}" type="datetime1">
              <a:rPr lang="en-GB" smtClean="0"/>
              <a:pPr>
                <a:spcAft>
                  <a:spcPts val="600"/>
                </a:spcAft>
              </a:pPr>
              <a:t>05/07/2024</a:t>
            </a:fld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57F8818-50FC-D173-C4B1-DEFA36CB4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525" y="1000375"/>
            <a:ext cx="5507883" cy="10302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4832FBC-F159-F01E-E13E-F75C088670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303" y="1977835"/>
            <a:ext cx="4661369" cy="360997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Ensure all teaching staff have access to Su/C CV from the main portfolio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Help for staff to identify how Su/C can be involved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 shout about how proud we are to work alongside Su/C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Continually reflect on opportunities to develop involvement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441EA-0C3C-08D8-3509-7F2C4BAA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50" y="255894"/>
            <a:ext cx="11685299" cy="466147"/>
          </a:xfrm>
        </p:spPr>
        <p:txBody>
          <a:bodyPr anchor="ctr">
            <a:normAutofit/>
          </a:bodyPr>
          <a:lstStyle/>
          <a:p>
            <a:r>
              <a:rPr lang="en-US"/>
              <a:t>Nursing and Midwifery: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C59FC7-C41B-1FA1-AF58-8803F42F937B}"/>
              </a:ext>
            </a:extLst>
          </p:cNvPr>
          <p:cNvGrpSpPr/>
          <p:nvPr/>
        </p:nvGrpSpPr>
        <p:grpSpPr>
          <a:xfrm>
            <a:off x="5771408" y="339995"/>
            <a:ext cx="6095996" cy="6178009"/>
            <a:chOff x="6875065" y="981963"/>
            <a:chExt cx="4688125" cy="4751195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6566A6F-3363-5E49-A2EE-3A438F9038FD}"/>
                </a:ext>
              </a:extLst>
            </p:cNvPr>
            <p:cNvSpPr/>
            <p:nvPr/>
          </p:nvSpPr>
          <p:spPr>
            <a:xfrm>
              <a:off x="8975564" y="1566933"/>
              <a:ext cx="452928" cy="91440"/>
            </a:xfrm>
            <a:custGeom>
              <a:avLst/>
              <a:gdLst>
                <a:gd name="connsiteX0" fmla="*/ 0 w 452928"/>
                <a:gd name="connsiteY0" fmla="*/ 45720 h 91440"/>
                <a:gd name="connsiteX1" fmla="*/ 452928 w 45292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928" h="91440">
                  <a:moveTo>
                    <a:pt x="0" y="45720"/>
                  </a:moveTo>
                  <a:lnTo>
                    <a:pt x="452928" y="45720"/>
                  </a:lnTo>
                </a:path>
              </a:pathLst>
            </a:custGeom>
            <a:grpFill/>
            <a:ln>
              <a:tailEnd type="arrow"/>
            </a:ln>
          </p:spPr>
          <p:style>
            <a:lnRef idx="1">
              <a:schemeClr val="accent1">
                <a:lumMod val="67000"/>
              </a:schemeClr>
            </a:lnRef>
            <a:fillRef idx="0">
              <a:schemeClr val="accent1">
                <a:lumMod val="67000"/>
              </a:schemeClr>
            </a:fillRef>
            <a:effectRef idx="0">
              <a:schemeClr val="accent1">
                <a:lumMod val="6700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7076" tIns="43302" rIns="227076" bIns="4330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81708B2-FFD5-315F-59FC-2E3ED21D4B46}"/>
                </a:ext>
              </a:extLst>
            </p:cNvPr>
            <p:cNvSpPr/>
            <p:nvPr/>
          </p:nvSpPr>
          <p:spPr>
            <a:xfrm>
              <a:off x="6875065" y="981963"/>
              <a:ext cx="2102298" cy="1261379"/>
            </a:xfrm>
            <a:custGeom>
              <a:avLst/>
              <a:gdLst>
                <a:gd name="connsiteX0" fmla="*/ 0 w 2102298"/>
                <a:gd name="connsiteY0" fmla="*/ 0 h 1261379"/>
                <a:gd name="connsiteX1" fmla="*/ 2102298 w 2102298"/>
                <a:gd name="connsiteY1" fmla="*/ 0 h 1261379"/>
                <a:gd name="connsiteX2" fmla="*/ 2102298 w 2102298"/>
                <a:gd name="connsiteY2" fmla="*/ 1261379 h 1261379"/>
                <a:gd name="connsiteX3" fmla="*/ 0 w 2102298"/>
                <a:gd name="connsiteY3" fmla="*/ 1261379 h 1261379"/>
                <a:gd name="connsiteX4" fmla="*/ 0 w 2102298"/>
                <a:gd name="connsiteY4" fmla="*/ 0 h 126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298" h="1261379">
                  <a:moveTo>
                    <a:pt x="0" y="0"/>
                  </a:moveTo>
                  <a:lnTo>
                    <a:pt x="2102298" y="0"/>
                  </a:lnTo>
                  <a:lnTo>
                    <a:pt x="2102298" y="1261379"/>
                  </a:lnTo>
                  <a:lnTo>
                    <a:pt x="0" y="12613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014" tIns="108132" rIns="103014" bIns="108132" numCol="1" spcCol="1270" anchor="ctr" anchorCtr="0">
              <a:noAutofit/>
            </a:bodyPr>
            <a:lstStyle/>
            <a:p>
              <a:pPr algn="ctr" defTabSz="6934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6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Whole group lectures, e.g. about mental illness or self harm-teaching based on own experiences</a:t>
              </a:r>
              <a:endParaRPr lang="en-US" sz="12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23DCB1-82DC-702E-3B41-446521EB61D8}"/>
                </a:ext>
              </a:extLst>
            </p:cNvPr>
            <p:cNvSpPr/>
            <p:nvPr/>
          </p:nvSpPr>
          <p:spPr>
            <a:xfrm>
              <a:off x="7926214" y="2241543"/>
              <a:ext cx="2585827" cy="452928"/>
            </a:xfrm>
            <a:custGeom>
              <a:avLst/>
              <a:gdLst>
                <a:gd name="connsiteX0" fmla="*/ 2585827 w 2585827"/>
                <a:gd name="connsiteY0" fmla="*/ 0 h 452928"/>
                <a:gd name="connsiteX1" fmla="*/ 2585827 w 2585827"/>
                <a:gd name="connsiteY1" fmla="*/ 243564 h 452928"/>
                <a:gd name="connsiteX2" fmla="*/ 0 w 2585827"/>
                <a:gd name="connsiteY2" fmla="*/ 243564 h 452928"/>
                <a:gd name="connsiteX3" fmla="*/ 0 w 2585827"/>
                <a:gd name="connsiteY3" fmla="*/ 452928 h 4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5827" h="452928">
                  <a:moveTo>
                    <a:pt x="2585827" y="0"/>
                  </a:moveTo>
                  <a:lnTo>
                    <a:pt x="2585827" y="243564"/>
                  </a:lnTo>
                  <a:lnTo>
                    <a:pt x="0" y="243564"/>
                  </a:lnTo>
                  <a:lnTo>
                    <a:pt x="0" y="452928"/>
                  </a:lnTo>
                </a:path>
              </a:pathLst>
            </a:custGeom>
            <a:grpFill/>
            <a:ln>
              <a:tailEnd type="arrow"/>
            </a:ln>
          </p:spPr>
          <p:style>
            <a:lnRef idx="1">
              <a:schemeClr val="accent1">
                <a:lumMod val="67000"/>
              </a:schemeClr>
            </a:lnRef>
            <a:fillRef idx="0">
              <a:schemeClr val="accent1">
                <a:lumMod val="67000"/>
              </a:schemeClr>
            </a:fillRef>
            <a:effectRef idx="0">
              <a:schemeClr val="accent1">
                <a:lumMod val="67000"/>
              </a:schemeClr>
            </a:effectRef>
            <a:fontRef idx="minor">
              <a:schemeClr val="tx1"/>
            </a:fontRef>
          </p:style>
          <p:txBody>
            <a:bodyPr spcFirstLastPara="0" vert="horz" wrap="square" lIns="1239848" tIns="224046" rIns="1239847" bIns="2240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DF0DEC-6393-B9E0-E6E5-5EC9144FFEDB}"/>
                </a:ext>
              </a:extLst>
            </p:cNvPr>
            <p:cNvSpPr/>
            <p:nvPr/>
          </p:nvSpPr>
          <p:spPr>
            <a:xfrm>
              <a:off x="9460892" y="981963"/>
              <a:ext cx="2102298" cy="1261379"/>
            </a:xfrm>
            <a:custGeom>
              <a:avLst/>
              <a:gdLst>
                <a:gd name="connsiteX0" fmla="*/ 0 w 2102298"/>
                <a:gd name="connsiteY0" fmla="*/ 0 h 1261379"/>
                <a:gd name="connsiteX1" fmla="*/ 2102298 w 2102298"/>
                <a:gd name="connsiteY1" fmla="*/ 0 h 1261379"/>
                <a:gd name="connsiteX2" fmla="*/ 2102298 w 2102298"/>
                <a:gd name="connsiteY2" fmla="*/ 1261379 h 1261379"/>
                <a:gd name="connsiteX3" fmla="*/ 0 w 2102298"/>
                <a:gd name="connsiteY3" fmla="*/ 1261379 h 1261379"/>
                <a:gd name="connsiteX4" fmla="*/ 0 w 2102298"/>
                <a:gd name="connsiteY4" fmla="*/ 0 h 126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298" h="1261379">
                  <a:moveTo>
                    <a:pt x="0" y="0"/>
                  </a:moveTo>
                  <a:lnTo>
                    <a:pt x="2102298" y="0"/>
                  </a:lnTo>
                  <a:lnTo>
                    <a:pt x="2102298" y="1261379"/>
                  </a:lnTo>
                  <a:lnTo>
                    <a:pt x="0" y="12613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014" tIns="108132" rIns="103014" bIns="108132" numCol="1" spcCol="1270" anchor="ctr" anchorCtr="0">
              <a:noAutofit/>
            </a:bodyPr>
            <a:lstStyle/>
            <a:p>
              <a:pPr algn="ctr" defTabSz="6934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Student workshops, e.g. to share experiences of caring or illness-allows for more interactive discussion and questions</a:t>
              </a:r>
              <a:endParaRPr lang="en-US" sz="12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7C8DB-31F9-D7CA-BEDA-F866947D1820}"/>
                </a:ext>
              </a:extLst>
            </p:cNvPr>
            <p:cNvSpPr/>
            <p:nvPr/>
          </p:nvSpPr>
          <p:spPr>
            <a:xfrm>
              <a:off x="8975564" y="3311841"/>
              <a:ext cx="452928" cy="91440"/>
            </a:xfrm>
            <a:custGeom>
              <a:avLst/>
              <a:gdLst>
                <a:gd name="connsiteX0" fmla="*/ 0 w 452928"/>
                <a:gd name="connsiteY0" fmla="*/ 45720 h 91440"/>
                <a:gd name="connsiteX1" fmla="*/ 452928 w 45292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928" h="91440">
                  <a:moveTo>
                    <a:pt x="0" y="45720"/>
                  </a:moveTo>
                  <a:lnTo>
                    <a:pt x="452928" y="45720"/>
                  </a:lnTo>
                </a:path>
              </a:pathLst>
            </a:custGeom>
            <a:grpFill/>
            <a:ln>
              <a:tailEnd type="arrow"/>
            </a:ln>
          </p:spPr>
          <p:style>
            <a:lnRef idx="1">
              <a:schemeClr val="accent1">
                <a:lumMod val="67000"/>
              </a:schemeClr>
            </a:lnRef>
            <a:fillRef idx="0">
              <a:schemeClr val="accent1">
                <a:lumMod val="67000"/>
              </a:schemeClr>
            </a:fillRef>
            <a:effectRef idx="0">
              <a:schemeClr val="accent1">
                <a:lumMod val="6700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7076" tIns="43302" rIns="227076" bIns="4330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AF587F4-D622-81BD-1EBF-12065A2F3DE5}"/>
                </a:ext>
              </a:extLst>
            </p:cNvPr>
            <p:cNvSpPr/>
            <p:nvPr/>
          </p:nvSpPr>
          <p:spPr>
            <a:xfrm>
              <a:off x="6875065" y="2726871"/>
              <a:ext cx="2102298" cy="1261379"/>
            </a:xfrm>
            <a:custGeom>
              <a:avLst/>
              <a:gdLst>
                <a:gd name="connsiteX0" fmla="*/ 0 w 2102298"/>
                <a:gd name="connsiteY0" fmla="*/ 0 h 1261379"/>
                <a:gd name="connsiteX1" fmla="*/ 2102298 w 2102298"/>
                <a:gd name="connsiteY1" fmla="*/ 0 h 1261379"/>
                <a:gd name="connsiteX2" fmla="*/ 2102298 w 2102298"/>
                <a:gd name="connsiteY2" fmla="*/ 1261379 h 1261379"/>
                <a:gd name="connsiteX3" fmla="*/ 0 w 2102298"/>
                <a:gd name="connsiteY3" fmla="*/ 1261379 h 1261379"/>
                <a:gd name="connsiteX4" fmla="*/ 0 w 2102298"/>
                <a:gd name="connsiteY4" fmla="*/ 0 h 126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298" h="1261379">
                  <a:moveTo>
                    <a:pt x="0" y="0"/>
                  </a:moveTo>
                  <a:lnTo>
                    <a:pt x="2102298" y="0"/>
                  </a:lnTo>
                  <a:lnTo>
                    <a:pt x="2102298" y="1261379"/>
                  </a:lnTo>
                  <a:lnTo>
                    <a:pt x="0" y="12613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014" tIns="108132" rIns="103014" bIns="108132" numCol="1" spcCol="1270" anchor="ctr" anchorCtr="0">
              <a:noAutofit/>
            </a:bodyPr>
            <a:lstStyle/>
            <a:p>
              <a:pPr algn="ctr" defTabSz="6934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“Human libraries”, where students can hear lived experience from many SUCs in groups</a:t>
              </a:r>
              <a:endParaRPr lang="en-US" sz="12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8A52EF8-DCD7-7708-6491-B468D4B82A74}"/>
                </a:ext>
              </a:extLst>
            </p:cNvPr>
            <p:cNvSpPr/>
            <p:nvPr/>
          </p:nvSpPr>
          <p:spPr>
            <a:xfrm>
              <a:off x="7926214" y="3986451"/>
              <a:ext cx="2585827" cy="452928"/>
            </a:xfrm>
            <a:custGeom>
              <a:avLst/>
              <a:gdLst>
                <a:gd name="connsiteX0" fmla="*/ 2585827 w 2585827"/>
                <a:gd name="connsiteY0" fmla="*/ 0 h 452928"/>
                <a:gd name="connsiteX1" fmla="*/ 2585827 w 2585827"/>
                <a:gd name="connsiteY1" fmla="*/ 243564 h 452928"/>
                <a:gd name="connsiteX2" fmla="*/ 0 w 2585827"/>
                <a:gd name="connsiteY2" fmla="*/ 243564 h 452928"/>
                <a:gd name="connsiteX3" fmla="*/ 0 w 2585827"/>
                <a:gd name="connsiteY3" fmla="*/ 452928 h 4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5827" h="452928">
                  <a:moveTo>
                    <a:pt x="2585827" y="0"/>
                  </a:moveTo>
                  <a:lnTo>
                    <a:pt x="2585827" y="243564"/>
                  </a:lnTo>
                  <a:lnTo>
                    <a:pt x="0" y="243564"/>
                  </a:lnTo>
                  <a:lnTo>
                    <a:pt x="0" y="452928"/>
                  </a:lnTo>
                </a:path>
              </a:pathLst>
            </a:custGeom>
            <a:grpFill/>
            <a:ln>
              <a:tailEnd type="arrow"/>
            </a:ln>
          </p:spPr>
          <p:style>
            <a:lnRef idx="1">
              <a:schemeClr val="accent1">
                <a:lumMod val="67000"/>
              </a:schemeClr>
            </a:lnRef>
            <a:fillRef idx="0">
              <a:schemeClr val="accent1">
                <a:lumMod val="67000"/>
              </a:schemeClr>
            </a:fillRef>
            <a:effectRef idx="0">
              <a:schemeClr val="accent1">
                <a:lumMod val="67000"/>
              </a:schemeClr>
            </a:effectRef>
            <a:fontRef idx="minor">
              <a:schemeClr val="tx1"/>
            </a:fontRef>
          </p:style>
          <p:txBody>
            <a:bodyPr spcFirstLastPara="0" vert="horz" wrap="square" lIns="1239848" tIns="224046" rIns="1239847" bIns="2240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10268AC-394B-E25B-CFA8-41C15C450748}"/>
                </a:ext>
              </a:extLst>
            </p:cNvPr>
            <p:cNvSpPr/>
            <p:nvPr/>
          </p:nvSpPr>
          <p:spPr>
            <a:xfrm>
              <a:off x="9460892" y="2726871"/>
              <a:ext cx="2102298" cy="1261379"/>
            </a:xfrm>
            <a:custGeom>
              <a:avLst/>
              <a:gdLst>
                <a:gd name="connsiteX0" fmla="*/ 0 w 2102298"/>
                <a:gd name="connsiteY0" fmla="*/ 0 h 1261379"/>
                <a:gd name="connsiteX1" fmla="*/ 2102298 w 2102298"/>
                <a:gd name="connsiteY1" fmla="*/ 0 h 1261379"/>
                <a:gd name="connsiteX2" fmla="*/ 2102298 w 2102298"/>
                <a:gd name="connsiteY2" fmla="*/ 1261379 h 1261379"/>
                <a:gd name="connsiteX3" fmla="*/ 0 w 2102298"/>
                <a:gd name="connsiteY3" fmla="*/ 1261379 h 1261379"/>
                <a:gd name="connsiteX4" fmla="*/ 0 w 2102298"/>
                <a:gd name="connsiteY4" fmla="*/ 0 h 126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298" h="1261379">
                  <a:moveTo>
                    <a:pt x="0" y="0"/>
                  </a:moveTo>
                  <a:lnTo>
                    <a:pt x="2102298" y="0"/>
                  </a:lnTo>
                  <a:lnTo>
                    <a:pt x="2102298" y="1261379"/>
                  </a:lnTo>
                  <a:lnTo>
                    <a:pt x="0" y="12613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014" tIns="108132" rIns="103014" bIns="108132" numCol="1" spcCol="1270" anchor="ctr" anchorCtr="0">
              <a:noAutofit/>
            </a:bodyPr>
            <a:lstStyle/>
            <a:p>
              <a:pPr algn="ctr" defTabSz="6934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Role play scenarios for observed assessments</a:t>
              </a:r>
              <a:endParaRPr lang="en-US" sz="1200" kern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023724-8486-9F02-9355-B0545BEED8CB}"/>
                </a:ext>
              </a:extLst>
            </p:cNvPr>
            <p:cNvSpPr/>
            <p:nvPr/>
          </p:nvSpPr>
          <p:spPr>
            <a:xfrm>
              <a:off x="6875065" y="4471779"/>
              <a:ext cx="2102298" cy="1261379"/>
            </a:xfrm>
            <a:custGeom>
              <a:avLst/>
              <a:gdLst>
                <a:gd name="connsiteX0" fmla="*/ 0 w 2102298"/>
                <a:gd name="connsiteY0" fmla="*/ 0 h 1261379"/>
                <a:gd name="connsiteX1" fmla="*/ 2102298 w 2102298"/>
                <a:gd name="connsiteY1" fmla="*/ 0 h 1261379"/>
                <a:gd name="connsiteX2" fmla="*/ 2102298 w 2102298"/>
                <a:gd name="connsiteY2" fmla="*/ 1261379 h 1261379"/>
                <a:gd name="connsiteX3" fmla="*/ 0 w 2102298"/>
                <a:gd name="connsiteY3" fmla="*/ 1261379 h 1261379"/>
                <a:gd name="connsiteX4" fmla="*/ 0 w 2102298"/>
                <a:gd name="connsiteY4" fmla="*/ 0 h 126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298" h="1261379">
                  <a:moveTo>
                    <a:pt x="0" y="0"/>
                  </a:moveTo>
                  <a:lnTo>
                    <a:pt x="2102298" y="0"/>
                  </a:lnTo>
                  <a:lnTo>
                    <a:pt x="2102298" y="1261379"/>
                  </a:lnTo>
                  <a:lnTo>
                    <a:pt x="0" y="12613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014" tIns="108132" rIns="103014" bIns="108132" numCol="1" spcCol="1270" anchor="ctr" anchorCtr="0">
              <a:noAutofit/>
            </a:bodyPr>
            <a:lstStyle/>
            <a:p>
              <a:pPr algn="ctr" defTabSz="6934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Panels for interviewing and revalidation of programmes</a:t>
              </a:r>
              <a:endParaRPr lang="en-US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2751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930A-9943-F3E1-3FED-740060626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" y="190730"/>
            <a:ext cx="12239625" cy="1399946"/>
          </a:xfrm>
        </p:spPr>
        <p:txBody>
          <a:bodyPr/>
          <a:lstStyle/>
          <a:p>
            <a:r>
              <a:rPr lang="en-US" dirty="0"/>
              <a:t>The Mental Health Nurse BSc </a:t>
            </a:r>
            <a:r>
              <a:rPr lang="en-US" dirty="0" err="1"/>
              <a:t>programme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4DC9-6CB3-1F46-8434-FAAD30A97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075" y="1238251"/>
            <a:ext cx="11058525" cy="43862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Current: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All field specific modules have Su/C teaching and experience- this is included in module specification.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We co produce innovative teaching content with inclusion from Su/C, students and practice partners.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Key stakeholder in interviewing- taking part &amp; reviewing the structure and content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0000"/>
                  <a:lumOff val="1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Future: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Su/C Reviewing the curriculum at the end of each academic year- language, evidence and application/relevance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Su/C Take part in reviewing the admissions process- co create a values based shortlisting tool.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Su/C Support to design sensitive and relevant mental health specific simulation scenarios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Support the organisation to grow our Su/C portfolio- with a focus of increase in representation from diverse populations (</a:t>
            </a:r>
            <a:r>
              <a:rPr lang="en-GB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Eg</a:t>
            </a: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: Refugee and Migrant, Gypsy and Traveller)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Understand better the needs of our student population and influence support for study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BIG WISH: </a:t>
            </a:r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help develop research skills to help with our research plans!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D2AF-20A8-4290-6F35-8881B213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943-3C9F-7742-B696-47C3265D867A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3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438F05-1E89-6AE9-8C61-C6C054014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" y="995362"/>
            <a:ext cx="11829448" cy="4052887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An example of transforming an idea into reality-The challenge</a:t>
            </a:r>
            <a:br>
              <a:rPr lang="en-GB" dirty="0"/>
            </a:br>
            <a:r>
              <a:rPr lang="en-GB" dirty="0"/>
              <a:t>‘</a:t>
            </a:r>
            <a:r>
              <a:rPr lang="en-GB" sz="2200" i="1" dirty="0"/>
              <a:t>We are keen to review the experience of students of MHN who have lived experience. We spend a lot of time in the who, where, why , what landscape and no matter how we try, we cannot fix the limited resource issue that stops us from being able to undertake a meaningful co produced study that could help inform better what the lived experience will bring to the future workforce’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sz="3600" dirty="0"/>
              <a:t>Imagine if we could go further and support our Su/C to be part of our research teams? </a:t>
            </a:r>
            <a:br>
              <a:rPr lang="en-GB" sz="3600" dirty="0"/>
            </a:br>
            <a:r>
              <a:rPr lang="en-GB" sz="2200" dirty="0"/>
              <a:t>Resource issue resolved! </a:t>
            </a:r>
            <a:br>
              <a:rPr lang="en-GB" sz="2200" dirty="0"/>
            </a:br>
            <a:r>
              <a:rPr lang="en-GB" sz="2200" dirty="0"/>
              <a:t>Valuable knowledge gained!</a:t>
            </a:r>
            <a:br>
              <a:rPr lang="en-GB" sz="2200" dirty="0"/>
            </a:br>
            <a:r>
              <a:rPr lang="en-GB" sz="2200" dirty="0"/>
              <a:t>Meaningful educational opportunities!</a:t>
            </a:r>
            <a:br>
              <a:rPr lang="en-GB" sz="2200" dirty="0"/>
            </a:br>
            <a:r>
              <a:rPr lang="en-GB" sz="2200" dirty="0"/>
              <a:t>Skills advancement!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D83D217-EDBB-E5FC-0D59-25D92E9FB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BD929-FB86-5B29-B684-9B64F597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913E-5B43-9F4E-9CD0-10A58B41D339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7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96EA-3F63-0678-CB84-8CE5926E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Individual-Caroline and Sam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4D9DC-3A14-C548-2B2A-D0E5F563B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Based on the limitations of co-production i.e. that including service user voice can be challenging</a:t>
            </a:r>
          </a:p>
          <a:p>
            <a:r>
              <a:rPr lang="en-US" dirty="0"/>
              <a:t>Aimed to achieve “true” co-production, working together to plan learning outcomes, content, delivery and evaluation</a:t>
            </a:r>
          </a:p>
          <a:p>
            <a:r>
              <a:rPr lang="en-US" dirty="0"/>
              <a:t>Successful example of codesign and codelivery aligning to local policy (Humber Teaching NHS Trust, </a:t>
            </a:r>
            <a:r>
              <a:rPr lang="en-US" dirty="0" err="1"/>
              <a:t>nd</a:t>
            </a:r>
            <a:r>
              <a:rPr lang="en-US" dirty="0"/>
              <a:t>)</a:t>
            </a:r>
          </a:p>
          <a:p>
            <a:r>
              <a:rPr lang="en-US" dirty="0"/>
              <a:t>Took a long time, required mutual respect and patience</a:t>
            </a:r>
          </a:p>
          <a:p>
            <a:r>
              <a:rPr lang="en-US" dirty="0"/>
              <a:t>Highly rewarding!</a:t>
            </a:r>
          </a:p>
          <a:p>
            <a:r>
              <a:rPr lang="en-US" dirty="0"/>
              <a:t>(O’ Brien and Davenport, 2024; Davenport and O’Brien, 2024)</a:t>
            </a:r>
          </a:p>
          <a:p>
            <a:pPr marL="0" indent="0">
              <a:buNone/>
            </a:pPr>
            <a:r>
              <a:rPr lang="en-US" dirty="0"/>
              <a:t>From interview through to graduation, an example of which we recently published (O’Brien &amp; Davenport, 2024)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66F03-3749-ED66-B5E2-CB27CAF6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943-3C9F-7742-B696-47C3265D867A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8DF7-EEC0-4AE8-8123-01E9E92C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process: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924DC-3A54-4DFA-09F6-C8B04547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planning-what needs changing and when?</a:t>
            </a:r>
          </a:p>
          <a:p>
            <a:r>
              <a:rPr lang="en-US" dirty="0"/>
              <a:t>Acknowledging the changing demographic of students being open about motivations to MH nursing</a:t>
            </a:r>
          </a:p>
          <a:p>
            <a:r>
              <a:rPr lang="en-US" dirty="0"/>
              <a:t>Reviewing admissions process </a:t>
            </a:r>
          </a:p>
          <a:p>
            <a:r>
              <a:rPr lang="en-US" dirty="0"/>
              <a:t>Reviewing support process-support for study</a:t>
            </a:r>
          </a:p>
          <a:p>
            <a:r>
              <a:rPr lang="en-US" dirty="0"/>
              <a:t>Start at an organizational level</a:t>
            </a:r>
          </a:p>
          <a:p>
            <a:r>
              <a:rPr lang="en-US" dirty="0"/>
              <a:t>Determine need and situation</a:t>
            </a:r>
          </a:p>
          <a:p>
            <a:r>
              <a:rPr lang="en-US" dirty="0"/>
              <a:t>Review data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95CB1-D8D7-FD0A-C5CB-54A3A88F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943-3C9F-7742-B696-47C3265D867A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6A9B-DB7F-1572-793E-EA3F9F12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term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6F2B-D3B0-FFFF-E26E-5AABE361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Collate feedback from students about service user contributions</a:t>
            </a:r>
          </a:p>
          <a:p>
            <a:r>
              <a:rPr lang="en-US" dirty="0"/>
              <a:t>Identifying success and areas for improvement</a:t>
            </a:r>
          </a:p>
          <a:p>
            <a:r>
              <a:rPr lang="en-US" dirty="0"/>
              <a:t>Take this back to SUCs-how can we work better together?</a:t>
            </a:r>
          </a:p>
          <a:p>
            <a:r>
              <a:rPr lang="en-US" dirty="0"/>
              <a:t>Facilitate Co-design</a:t>
            </a:r>
          </a:p>
          <a:p>
            <a:r>
              <a:rPr lang="en-US" dirty="0"/>
              <a:t>Planning for future Co-delivery</a:t>
            </a:r>
          </a:p>
          <a:p>
            <a:r>
              <a:rPr lang="en-US" dirty="0"/>
              <a:t>(Humber NHS Foundation Trust, </a:t>
            </a:r>
            <a:r>
              <a:rPr lang="en-US" dirty="0" err="1"/>
              <a:t>nd</a:t>
            </a:r>
            <a:r>
              <a:rPr lang="en-US" dirty="0"/>
              <a:t>)</a:t>
            </a:r>
          </a:p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AE17E-FA22-473A-8223-7BAF4DE5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943-3C9F-7742-B696-47C3265D867A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9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72AC-DDD9-F643-33DF-FC1E7A7D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7B1F0-E5B2-B4D8-DC93-CCFEF4E0D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Atwal A et al (2018) Service user and academics teaching together in nurse education. Nursing Times, 114(6), 47-51.</a:t>
            </a:r>
          </a:p>
          <a:p>
            <a:r>
              <a:rPr lang="en-US" dirty="0"/>
              <a:t>Brook, J., Aitken, L., </a:t>
            </a:r>
            <a:r>
              <a:rPr lang="en-US" dirty="0" err="1"/>
              <a:t>MacLaren</a:t>
            </a:r>
            <a:r>
              <a:rPr lang="en-US" dirty="0"/>
              <a:t>, JA, Salmon, D. (2020). Co-production of an intervention to increase retention of early career nurses: Acceptability and feasibility. 27: 102861.</a:t>
            </a:r>
          </a:p>
          <a:p>
            <a:r>
              <a:rPr lang="en-US" dirty="0"/>
              <a:t>Horgan et al. (2018). “To be treated as a human”: Using co-production to explore experts by experience involvement in mental health nursing education-the COMMUNE project. International Journal of Mental Health Nursing. 27, 1282-1291.</a:t>
            </a:r>
          </a:p>
          <a:p>
            <a:r>
              <a:rPr lang="en-US" dirty="0"/>
              <a:t>Hull City Council. (2024). Hull Joint Strategic Needs Assessment. https://www.hulljsna.com/ </a:t>
            </a:r>
          </a:p>
          <a:p>
            <a:r>
              <a:rPr lang="en-US" dirty="0"/>
              <a:t>McIntosh, GL. (2018). Exploration of the perceived impact of carer involvement in mental health nurse education: Values, attitudes and making a difference. Nurse Education in Practice. 29, 172-78.</a:t>
            </a:r>
          </a:p>
          <a:p>
            <a:r>
              <a:rPr lang="en-US" dirty="0"/>
              <a:t>National Collaborating Center for Mental Health. (2019). Working well together. https://www.rcpsych.ac.uk/docs/default-source/improving-care/nccmh/working-well-together/working-well-together---evidence-and-tools-to-enable-co-production-in-mental-health-commissioning.pdf </a:t>
            </a:r>
          </a:p>
          <a:p>
            <a:r>
              <a:rPr lang="en-US" dirty="0"/>
              <a:t>National Health Service England. (</a:t>
            </a:r>
            <a:r>
              <a:rPr lang="en-US" dirty="0" err="1"/>
              <a:t>nd</a:t>
            </a:r>
            <a:r>
              <a:rPr lang="en-US" dirty="0"/>
              <a:t>). Co-production. https://www.england.nhs.uk/always-events/co-production/</a:t>
            </a:r>
          </a:p>
          <a:p>
            <a:r>
              <a:rPr lang="en-US" dirty="0"/>
              <a:t>Humber Teaching NHS Trust (</a:t>
            </a:r>
            <a:r>
              <a:rPr lang="en-US" dirty="0" err="1"/>
              <a:t>nd</a:t>
            </a:r>
            <a:r>
              <a:rPr lang="en-US" dirty="0"/>
              <a:t>). An Introduction to Coproduction. https://www.humber.nhs.uk/downloads/Recovery%20College/Coproduction%20Toolkit.pdf </a:t>
            </a:r>
          </a:p>
          <a:p>
            <a:r>
              <a:rPr lang="en-US" dirty="0"/>
              <a:t>O’ Brien, S., Davenport, C. (2024). Embedding the service user voice to co-produce UK mental health nurse education-a lived experience narrative. Journal of Psychiatric and Mental Health Nursing. 00, 1–7. https://doi.org/10.1111/jpm.13031</a:t>
            </a:r>
          </a:p>
          <a:p>
            <a:r>
              <a:rPr lang="en-US" dirty="0"/>
              <a:t>Davenport, C., O’Brien, S. (2024). A co-produced teaching experience to promote nursing students’ care and compassion towards mental health service users. https://www.hull.ac.uk/choose-hull/study-at-hull/teaching-academy/news/a-co-produced-teaching-experience-to-promote-nursing-students-care-and-compassion-towards-mental-health-service-users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F47A-4A9C-0222-7B90-46A896A9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943-3C9F-7742-B696-47C3265D867A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62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8DCFFA-F09F-51E5-FB66-9F744AA39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c.j.davenport@hull.ac.uk</a:t>
            </a:r>
            <a:endParaRPr lang="en-US" dirty="0"/>
          </a:p>
          <a:p>
            <a:r>
              <a:rPr lang="en-US" dirty="0">
                <a:hlinkClick r:id="rId3"/>
              </a:rPr>
              <a:t>c.maile@hull.ac.uk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39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2199-DF30-4AF1-2E47-F7423369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89" y="267114"/>
            <a:ext cx="11685299" cy="466147"/>
          </a:xfrm>
        </p:spPr>
        <p:txBody>
          <a:bodyPr anchor="ctr">
            <a:normAutofit/>
          </a:bodyPr>
          <a:lstStyle/>
          <a:p>
            <a:r>
              <a:rPr lang="en-US"/>
              <a:t>Introduction…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7B8C3-EEA8-61BD-1289-8EC8B618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140943-3C9F-7742-B696-47C3265D867A}" type="datetime1">
              <a:rPr lang="en-GB" smtClean="0"/>
              <a:pPr>
                <a:spcAft>
                  <a:spcPts val="600"/>
                </a:spcAft>
              </a:pPr>
              <a:t>05/07/2024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8931AFC-0890-FE7E-D5B3-030937FF8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57991"/>
              </p:ext>
            </p:extLst>
          </p:nvPr>
        </p:nvGraphicFramePr>
        <p:xfrm>
          <a:off x="279691" y="981075"/>
          <a:ext cx="11685297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08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DA79-B6A2-CD10-D46E-FAB8A8A8B9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co-production?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89C21-76D0-ED60-30C2-C9A8108CD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latin typeface="+mj-lt"/>
              </a:rPr>
              <a:t>Nothing about us, without us…but what about higher education?</a:t>
            </a:r>
            <a:endParaRPr lang="en-GB" i="1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1C6F5-D7D9-321C-573A-D66B3E0C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913E-5B43-9F4E-9CD0-10A58B41D339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2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515BA90B-9161-89A8-E6A0-BC0B626D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8013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 production is..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E2551A-C939-23EC-8E66-553858B29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50" r="-1" b="19849"/>
          <a:stretch/>
        </p:blipFill>
        <p:spPr>
          <a:xfrm>
            <a:off x="1628720" y="2280328"/>
            <a:ext cx="7077187" cy="2443163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B9C39-C408-8ED9-C9E0-A6B227C1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788FCC-7000-8643-BB40-619B23848095}" type="datetime1">
              <a:rPr lang="en-GB" smtClean="0"/>
              <a:pPr>
                <a:spcAft>
                  <a:spcPts val="600"/>
                </a:spcAft>
              </a:pPr>
              <a:t>05/07/2024</a:t>
            </a:fld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7418B58-8099-736C-2471-56D2AB88B457}"/>
              </a:ext>
            </a:extLst>
          </p:cNvPr>
          <p:cNvSpPr/>
          <p:nvPr/>
        </p:nvSpPr>
        <p:spPr>
          <a:xfrm>
            <a:off x="5048250" y="479425"/>
            <a:ext cx="4476750" cy="1920875"/>
          </a:xfrm>
          <a:prstGeom prst="cloudCallout">
            <a:avLst>
              <a:gd name="adj1" fmla="val -54876"/>
              <a:gd name="adj2" fmla="val 85806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Co-production is about </a:t>
            </a:r>
            <a:r>
              <a:rPr lang="en-GB" sz="1200" dirty="0">
                <a:latin typeface="+mj-lt"/>
              </a:rPr>
              <a:t>developing more equal partnerships between people who use services, carers and professionals when designing and delivering activities, projects or services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C95F687-5625-DC1D-31DD-14ABC73C9FC3}"/>
              </a:ext>
            </a:extLst>
          </p:cNvPr>
          <p:cNvSpPr/>
          <p:nvPr/>
        </p:nvSpPr>
        <p:spPr>
          <a:xfrm>
            <a:off x="314325" y="1362074"/>
            <a:ext cx="4219576" cy="1481138"/>
          </a:xfrm>
          <a:prstGeom prst="cloudCallout">
            <a:avLst>
              <a:gd name="adj1" fmla="val 34750"/>
              <a:gd name="adj2" fmla="val 5306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Equality</a:t>
            </a:r>
            <a:r>
              <a:rPr lang="en-GB" sz="1200" dirty="0">
                <a:latin typeface="+mj-lt"/>
              </a:rPr>
              <a:t> - Co-production starts from the idea that no one group or person is more important than anyone else and everyone has skills, </a:t>
            </a:r>
            <a:r>
              <a:rPr lang="en-GB" sz="1100" dirty="0">
                <a:latin typeface="+mj-lt"/>
              </a:rPr>
              <a:t>abilities and time to contribute.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08EEF88A-AA80-3794-4045-92A484A8BC90}"/>
              </a:ext>
            </a:extLst>
          </p:cNvPr>
          <p:cNvSpPr/>
          <p:nvPr/>
        </p:nvSpPr>
        <p:spPr>
          <a:xfrm>
            <a:off x="180975" y="3952875"/>
            <a:ext cx="3581400" cy="1876425"/>
          </a:xfrm>
          <a:prstGeom prst="cloudCallout">
            <a:avLst>
              <a:gd name="adj1" fmla="val 87191"/>
              <a:gd name="adj2" fmla="val -77109"/>
            </a:avLst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Diversity - </a:t>
            </a:r>
            <a:r>
              <a:rPr lang="en-GB" sz="1200" dirty="0">
                <a:latin typeface="+mj-lt"/>
              </a:rPr>
              <a:t>Co-production should be as inclusive and diverse as possible. Particular efforts may be needed to make sure seldom heard </a:t>
            </a:r>
            <a:r>
              <a:rPr lang="en-GB" sz="1100" dirty="0">
                <a:latin typeface="+mj-lt"/>
              </a:rPr>
              <a:t>groups are included.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56B372F-2EEC-1E5B-6EC4-FB664EB8A55E}"/>
              </a:ext>
            </a:extLst>
          </p:cNvPr>
          <p:cNvSpPr/>
          <p:nvPr/>
        </p:nvSpPr>
        <p:spPr>
          <a:xfrm>
            <a:off x="5562545" y="4410306"/>
            <a:ext cx="3362325" cy="1968269"/>
          </a:xfrm>
          <a:prstGeom prst="cloudCallout">
            <a:avLst>
              <a:gd name="adj1" fmla="val -84572"/>
              <a:gd name="adj2" fmla="val -7348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Accessibility </a:t>
            </a:r>
            <a:r>
              <a:rPr lang="en-GB" sz="1100" dirty="0">
                <a:latin typeface="+mj-lt"/>
              </a:rPr>
              <a:t>- Making everything accessible is the way to make sure everyone has an equal opportunity to participate fully in an activity in the way that suits </a:t>
            </a:r>
            <a:r>
              <a:rPr lang="en-GB" sz="1200" dirty="0">
                <a:latin typeface="+mj-lt"/>
              </a:rPr>
              <a:t>them best.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91956410-887F-5770-8E3D-D6077D4291ED}"/>
              </a:ext>
            </a:extLst>
          </p:cNvPr>
          <p:cNvSpPr/>
          <p:nvPr/>
        </p:nvSpPr>
        <p:spPr>
          <a:xfrm>
            <a:off x="7810500" y="1983355"/>
            <a:ext cx="4067175" cy="2740136"/>
          </a:xfrm>
          <a:prstGeom prst="cloudCallout">
            <a:avLst>
              <a:gd name="adj1" fmla="val -98700"/>
              <a:gd name="adj2" fmla="val -30193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Reciprocity </a:t>
            </a:r>
            <a:r>
              <a:rPr lang="en-GB" sz="1200" dirty="0">
                <a:latin typeface="+mj-lt"/>
              </a:rPr>
              <a:t>- Reciprocity means people get something back for putting something in. There are formal ways of doing this, like using time banks as a way of rewarding people, but sometimes the reciprocity comes from the more equal relationships that develop between people and organisations.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BE18CE-2DF8-A726-65A4-6E21DA274B21}"/>
              </a:ext>
            </a:extLst>
          </p:cNvPr>
          <p:cNvSpPr txBox="1"/>
          <p:nvPr/>
        </p:nvSpPr>
        <p:spPr>
          <a:xfrm>
            <a:off x="1695450" y="6243406"/>
            <a:ext cx="44005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+mj-lt"/>
              </a:rPr>
              <a:t>Quotes reproduced from https://www.mind.org.uk/media-a/4640/the-co-production-festival-info-sheet-v2_comms-edit_clean.pdf</a:t>
            </a:r>
          </a:p>
        </p:txBody>
      </p:sp>
    </p:spTree>
    <p:extLst>
      <p:ext uri="{BB962C8B-B14F-4D97-AF65-F5344CB8AC3E}">
        <p14:creationId xmlns:p14="http://schemas.microsoft.com/office/powerpoint/2010/main" val="313830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F49A-3E93-39E5-E5BC-C1DBCB63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140943-3C9F-7742-B696-47C3265D867A}" type="datetime1">
              <a:rPr lang="en-GB" smtClean="0"/>
              <a:pPr>
                <a:spcAft>
                  <a:spcPts val="600"/>
                </a:spcAft>
              </a:pPr>
              <a:t>05/07/2024</a:t>
            </a:fld>
            <a:endParaRPr lang="en-US"/>
          </a:p>
        </p:txBody>
      </p:sp>
      <p:pic>
        <p:nvPicPr>
          <p:cNvPr id="8" name="Picture 7" descr="White bulbs with a yellow one standing out">
            <a:extLst>
              <a:ext uri="{FF2B5EF4-FFF2-40B4-BE49-F238E27FC236}">
                <a16:creationId xmlns:a16="http://schemas.microsoft.com/office/drawing/2014/main" id="{333FA92F-1C9A-C0CB-993E-EA4BBB971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8" r="25092" b="-1"/>
          <a:stretch/>
        </p:blipFill>
        <p:spPr>
          <a:xfrm>
            <a:off x="7692000" y="10"/>
            <a:ext cx="4500000" cy="685799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63BA1-288D-B326-2686-552077FD38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689" y="1005057"/>
            <a:ext cx="7178015" cy="476391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Co-production has been extended to health professionals’ education (Atwal et al., 2018)</a:t>
            </a:r>
          </a:p>
          <a:p>
            <a:r>
              <a:rPr lang="en-US" dirty="0">
                <a:latin typeface="+mj-lt"/>
              </a:rPr>
              <a:t>Higher education can be a valuable environment for meaningful involvement with service users/carers (McIntosh, 2018)</a:t>
            </a:r>
          </a:p>
          <a:p>
            <a:r>
              <a:rPr lang="en-US" dirty="0">
                <a:latin typeface="+mj-lt"/>
              </a:rPr>
              <a:t>Family carer involvement results in:</a:t>
            </a:r>
          </a:p>
          <a:p>
            <a:r>
              <a:rPr lang="en-US" i="1" dirty="0">
                <a:latin typeface="+mj-lt"/>
              </a:rPr>
              <a:t>Carers having an impact on their selves, e.g. having a purpose</a:t>
            </a:r>
          </a:p>
          <a:p>
            <a:r>
              <a:rPr lang="en-US" i="1" dirty="0">
                <a:latin typeface="+mj-lt"/>
              </a:rPr>
              <a:t>Making a difference</a:t>
            </a:r>
          </a:p>
          <a:p>
            <a:r>
              <a:rPr lang="en-US" i="1" dirty="0">
                <a:latin typeface="+mj-lt"/>
              </a:rPr>
              <a:t>Challenging perceptions</a:t>
            </a:r>
          </a:p>
          <a:p>
            <a:r>
              <a:rPr lang="en-US" i="1" dirty="0" err="1">
                <a:latin typeface="+mj-lt"/>
              </a:rPr>
              <a:t>Humanising</a:t>
            </a:r>
            <a:r>
              <a:rPr lang="en-US" i="1" dirty="0">
                <a:latin typeface="+mj-lt"/>
              </a:rPr>
              <a:t> illness </a:t>
            </a:r>
            <a:r>
              <a:rPr lang="en-US" dirty="0">
                <a:latin typeface="+mj-lt"/>
              </a:rPr>
              <a:t>(McIntosh, 2018)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10DED-E060-5A1B-6F9B-90AE7445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89" y="267114"/>
            <a:ext cx="7178015" cy="466147"/>
          </a:xfrm>
        </p:spPr>
        <p:txBody>
          <a:bodyPr anchor="ctr">
            <a:normAutofit/>
          </a:bodyPr>
          <a:lstStyle/>
          <a:p>
            <a:r>
              <a:rPr lang="en-US"/>
              <a:t>Co-production in higher education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9C966-6BBA-E960-2B30-2DBA3E15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C140943-3C9F-7742-B696-47C3265D867A}" type="datetime1">
              <a:rPr lang="en-GB" smtClean="0"/>
              <a:pPr>
                <a:spcAft>
                  <a:spcPts val="600"/>
                </a:spcAft>
              </a:pPr>
              <a:t>05/07/2024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849AC-D885-CB1B-1824-210810610470}"/>
              </a:ext>
            </a:extLst>
          </p:cNvPr>
          <p:cNvSpPr txBox="1"/>
          <p:nvPr/>
        </p:nvSpPr>
        <p:spPr>
          <a:xfrm>
            <a:off x="263525" y="1511589"/>
            <a:ext cx="5507883" cy="1030247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</a:pPr>
            <a:r>
              <a:rPr lang="en-US" kern="1200" dirty="0">
                <a:latin typeface="+mj-lt"/>
                <a:ea typeface="+mn-ea"/>
                <a:cs typeface="+mn-cs"/>
              </a:rPr>
              <a:t>There is only so much nurse lecturers can teach about mental health- the academic and theoretical underpinnings of mental health are conceptual, they can lack application to understanding of the lived experience-appearing abstract to the developing learner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</a:pPr>
            <a:endParaRPr lang="en-US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774C-2352-51F3-C34D-2F6203A90E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5" y="2201222"/>
            <a:ext cx="5507882" cy="3567753"/>
          </a:xfrm>
        </p:spPr>
        <p:txBody>
          <a:bodyPr vert="horz" lIns="0" tIns="0" rIns="0" bIns="0" rtlCol="0">
            <a:normAutofit/>
          </a:bodyPr>
          <a:lstStyle/>
          <a:p>
            <a:pPr>
              <a:buClrTx/>
              <a:buSzTx/>
              <a:defRPr/>
            </a:pPr>
            <a:endParaRPr lang="en-US" sz="1700" kern="1200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  <a:defRPr/>
            </a:pPr>
            <a:r>
              <a:rPr lang="en-US" sz="1700" kern="1200" dirty="0">
                <a:latin typeface="+mj-lt"/>
                <a:ea typeface="+mn-ea"/>
                <a:cs typeface="+mn-cs"/>
              </a:rPr>
              <a:t>Mental Health Nursing as a profession is evolving with recent roots grounded in service user participation and co production</a:t>
            </a:r>
          </a:p>
          <a:p>
            <a:pPr>
              <a:buClrTx/>
              <a:buSzTx/>
              <a:defRPr/>
            </a:pPr>
            <a:r>
              <a:rPr lang="en-US" sz="1700" kern="1200" dirty="0">
                <a:latin typeface="+mj-lt"/>
                <a:ea typeface="+mn-ea"/>
                <a:cs typeface="+mn-cs"/>
              </a:rPr>
              <a:t>More teaching should be “co-produced” and be influenced and delivered by working alongside people with lived experience. </a:t>
            </a:r>
          </a:p>
          <a:p>
            <a:pPr>
              <a:buClrTx/>
              <a:buSzTx/>
              <a:defRPr/>
            </a:pPr>
            <a:r>
              <a:rPr lang="en-US" sz="1700" kern="1200" dirty="0">
                <a:latin typeface="+mj-lt"/>
                <a:ea typeface="+mn-ea"/>
                <a:cs typeface="+mn-cs"/>
              </a:rPr>
              <a:t>We have a diverse and rich cohort- the design and delivery of the curriculum. Inclusivity requires a collective approach- participative pedagogy</a:t>
            </a:r>
          </a:p>
          <a:p>
            <a:pPr>
              <a:buClrTx/>
              <a:buSzTx/>
              <a:defRPr/>
            </a:pPr>
            <a:r>
              <a:rPr lang="en-US" sz="1700" dirty="0">
                <a:latin typeface="+mj-lt"/>
              </a:rPr>
              <a:t>Create</a:t>
            </a:r>
            <a:r>
              <a:rPr lang="en-US" sz="1700" kern="1200" dirty="0">
                <a:latin typeface="+mj-lt"/>
                <a:ea typeface="+mn-ea"/>
                <a:cs typeface="+mn-cs"/>
              </a:rPr>
              <a:t> an inclusive learning environment that aims to reflect and validate the service user experience, learner and staff experience</a:t>
            </a:r>
          </a:p>
          <a:p>
            <a:pPr>
              <a:buClrTx/>
              <a:buSzTx/>
              <a:defRPr/>
            </a:pPr>
            <a:endParaRPr lang="en-US" sz="1700" kern="1200" dirty="0">
              <a:latin typeface="+mj-lt"/>
              <a:ea typeface="+mn-ea"/>
              <a:cs typeface="+mn-cs"/>
            </a:endParaRPr>
          </a:p>
        </p:txBody>
      </p:sp>
      <p:pic>
        <p:nvPicPr>
          <p:cNvPr id="10" name="Video 9" descr="People In A Meeting">
            <a:extLst>
              <a:ext uri="{FF2B5EF4-FFF2-40B4-BE49-F238E27FC236}">
                <a16:creationId xmlns:a16="http://schemas.microsoft.com/office/drawing/2014/main" id="{FAB84830-8683-BBE6-4E66-724E9D9D9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39" r="12018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8A5A6-6721-1290-B125-AFE3E6F7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89" y="267114"/>
            <a:ext cx="11685299" cy="466147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kern="1200" spc="-50" baseline="0">
                <a:latin typeface="+mj-lt"/>
                <a:ea typeface="+mj-ea"/>
                <a:cs typeface="+mj-cs"/>
              </a:rPr>
              <a:t>Why the focus?</a:t>
            </a:r>
          </a:p>
        </p:txBody>
      </p:sp>
    </p:spTree>
    <p:extLst>
      <p:ext uri="{BB962C8B-B14F-4D97-AF65-F5344CB8AC3E}">
        <p14:creationId xmlns:p14="http://schemas.microsoft.com/office/powerpoint/2010/main" val="263434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AAFA-557F-E448-A8C1-4959F9906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88" y="981076"/>
            <a:ext cx="5491719" cy="47529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latin typeface="+mj-lt"/>
              </a:rPr>
              <a:t>Hull is the fourth most deprived city in the UK (Hull City Council,  2024)</a:t>
            </a:r>
          </a:p>
          <a:p>
            <a:r>
              <a:rPr lang="en-US" sz="2000" dirty="0">
                <a:latin typeface="+mj-lt"/>
              </a:rPr>
              <a:t>High percentage of students are ‘home students’ (</a:t>
            </a:r>
            <a:r>
              <a:rPr lang="en-US" sz="2000" dirty="0" err="1">
                <a:latin typeface="+mj-lt"/>
              </a:rPr>
              <a:t>approx</a:t>
            </a:r>
            <a:r>
              <a:rPr lang="en-US" sz="2000" dirty="0">
                <a:latin typeface="+mj-lt"/>
              </a:rPr>
              <a:t> 75% per cohort)</a:t>
            </a:r>
          </a:p>
          <a:p>
            <a:r>
              <a:rPr lang="en-US" sz="2000" dirty="0">
                <a:latin typeface="+mj-lt"/>
              </a:rPr>
              <a:t>University Certificate in Health and Social Care as an entry route </a:t>
            </a:r>
          </a:p>
          <a:p>
            <a:r>
              <a:rPr lang="en-US" sz="2000" dirty="0">
                <a:latin typeface="+mj-lt"/>
              </a:rPr>
              <a:t>Cohorts of students with personal experiences of adverse experiences defined by mental ill health-</a:t>
            </a:r>
          </a:p>
          <a:p>
            <a:r>
              <a:rPr lang="en-US" sz="2000" dirty="0">
                <a:latin typeface="+mj-lt"/>
              </a:rPr>
              <a:t>Informing us that these influence their motivation for a career in mental health nursing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8676F-60BB-7EBB-ECE6-9CBBF738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140943-3C9F-7742-B696-47C3265D867A}" type="datetime1">
              <a:rPr lang="en-GB" smtClean="0"/>
              <a:pPr>
                <a:spcAft>
                  <a:spcPts val="600"/>
                </a:spcAft>
              </a:pPr>
              <a:t>05/07/2024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4A415-A399-9364-253E-A2F5EDB6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269" y="996122"/>
            <a:ext cx="5491719" cy="472287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7F7C7-BE6C-6C83-C1A9-832F6AD4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89" y="267114"/>
            <a:ext cx="11685299" cy="466147"/>
          </a:xfrm>
        </p:spPr>
        <p:txBody>
          <a:bodyPr anchor="ctr">
            <a:normAutofit/>
          </a:bodyPr>
          <a:lstStyle/>
          <a:p>
            <a:r>
              <a:rPr lang="en-US" dirty="0"/>
              <a:t>The focus on Hull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18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E27A6-B938-97B7-2126-D12669E7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606084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140943-3C9F-7742-B696-47C3265D867A}" type="datetime1">
              <a:rPr lang="en-GB" smtClean="0"/>
              <a:pPr>
                <a:spcAft>
                  <a:spcPts val="600"/>
                </a:spcAft>
              </a:pPr>
              <a:t>05/07/2024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6F21249-29D5-79AF-CA2E-C336B60775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V="1">
            <a:off x="263525" y="857250"/>
            <a:ext cx="45719" cy="14312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0C48085-9E95-A56F-2BCD-DEDD74E2D4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9245" y="2200276"/>
            <a:ext cx="5786755" cy="49434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When done poorly it can be harming: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Tokenistic (not true inclusion)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Reinforce power imbalance (academic staff vs service user as different)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Not value lived experience (e.g. not offering payment)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(O’Brien and Davenport, 2024)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has been referred to as “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faux-production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” (Grundy-Twitter, July 2024)</a:t>
            </a:r>
          </a:p>
          <a:p>
            <a:endParaRPr lang="en-US" dirty="0"/>
          </a:p>
        </p:txBody>
      </p:sp>
      <p:pic>
        <p:nvPicPr>
          <p:cNvPr id="6" name="Picture 5" descr="Wind turbines against blue sky">
            <a:extLst>
              <a:ext uri="{FF2B5EF4-FFF2-40B4-BE49-F238E27FC236}">
                <a16:creationId xmlns:a16="http://schemas.microsoft.com/office/drawing/2014/main" id="{B6CCE702-A7D3-8C76-9AD5-432E4BBCE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53" r="14802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2B3EA-702D-3894-AD9C-B589BBB5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90" y="658053"/>
            <a:ext cx="11798010" cy="1161222"/>
          </a:xfrm>
        </p:spPr>
        <p:txBody>
          <a:bodyPr anchor="ctr"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Co production has the power to </a:t>
            </a:r>
            <a:r>
              <a:rPr lang="en-US" sz="2800" i="1" dirty="0">
                <a:solidFill>
                  <a:schemeClr val="tx1"/>
                </a:solidFill>
              </a:rPr>
              <a:t>“solve complex issues, </a:t>
            </a:r>
            <a:r>
              <a:rPr lang="en-US" sz="2800" i="1" dirty="0" err="1">
                <a:solidFill>
                  <a:schemeClr val="tx1"/>
                </a:solidFill>
              </a:rPr>
              <a:t>recognising</a:t>
            </a:r>
            <a:r>
              <a:rPr lang="en-US" sz="2800" i="1" dirty="0">
                <a:solidFill>
                  <a:schemeClr val="tx1"/>
                </a:solidFill>
              </a:rPr>
              <a:t> the value of all stakeholders”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(Brook et al., 2020)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9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F368-1E36-2A36-55B0-D315DD979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we doing at Hull?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99161-248C-6FDF-87C8-6927C86397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Institution, faculty, team</a:t>
            </a:r>
            <a:endParaRPr lang="en-GB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9A65-E5AF-EAA3-B1DD-00D6E065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913E-5B43-9F4E-9CD0-10A58B41D339}" type="datetime1">
              <a:rPr lang="en-GB" smtClean="0"/>
              <a:t>05/07/2024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66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 of Hull 2024">
      <a:dk1>
        <a:srgbClr val="0E1647"/>
      </a:dk1>
      <a:lt1>
        <a:srgbClr val="FFFFFF"/>
      </a:lt1>
      <a:dk2>
        <a:srgbClr val="D7F777"/>
      </a:dk2>
      <a:lt2>
        <a:srgbClr val="1D4CF2"/>
      </a:lt2>
      <a:accent1>
        <a:srgbClr val="82DAF3"/>
      </a:accent1>
      <a:accent2>
        <a:srgbClr val="F5B6DC"/>
      </a:accent2>
      <a:accent3>
        <a:srgbClr val="79E3CA"/>
      </a:accent3>
      <a:accent4>
        <a:srgbClr val="FFC779"/>
      </a:accent4>
      <a:accent5>
        <a:srgbClr val="A8A3EE"/>
      </a:accent5>
      <a:accent6>
        <a:srgbClr val="FFFFFF"/>
      </a:accent6>
      <a:hlink>
        <a:srgbClr val="1D4CF2"/>
      </a:hlink>
      <a:folHlink>
        <a:srgbClr val="1D4CF2"/>
      </a:folHlink>
    </a:clrScheme>
    <a:fontScheme name="Test">
      <a:majorFont>
        <a:latin typeface="Signifier"/>
        <a:ea typeface=""/>
        <a:cs typeface=""/>
      </a:majorFont>
      <a:minorFont>
        <a:latin typeface="Suisse Int'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FB2E56A-F3AB-C249-A4D0-67C17EF8C09C}" vid="{C6912181-A4A6-AA40-A90B-3BA16738AE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E76E83-5C54-FE40-93D2-3B9B62EF738C}">
  <we:reference id="wa200000729" version="3.19.222.0" store="en-GB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A0027D5B3A745A3144A6D557086A5" ma:contentTypeVersion="17" ma:contentTypeDescription="Create a new document." ma:contentTypeScope="" ma:versionID="72afbf160200dffdbaad991e2f844983">
  <xsd:schema xmlns:xsd="http://www.w3.org/2001/XMLSchema" xmlns:xs="http://www.w3.org/2001/XMLSchema" xmlns:p="http://schemas.microsoft.com/office/2006/metadata/properties" xmlns:ns3="e65dc569-e3a4-4941-9aa8-a42c4f9a4f56" xmlns:ns4="1d720c34-5b88-4a89-bd3f-09af30ded9c9" targetNamespace="http://schemas.microsoft.com/office/2006/metadata/properties" ma:root="true" ma:fieldsID="3c0e6ff4c6ece006ba3394bebb1daa22" ns3:_="" ns4:_="">
    <xsd:import namespace="e65dc569-e3a4-4941-9aa8-a42c4f9a4f56"/>
    <xsd:import namespace="1d720c34-5b88-4a89-bd3f-09af30ded9c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dc569-e3a4-4941-9aa8-a42c4f9a4f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20c34-5b88-4a89-bd3f-09af30ded9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d720c34-5b88-4a89-bd3f-09af30ded9c9" xsi:nil="true"/>
  </documentManagement>
</p:properties>
</file>

<file path=customXml/itemProps1.xml><?xml version="1.0" encoding="utf-8"?>
<ds:datastoreItem xmlns:ds="http://schemas.openxmlformats.org/officeDocument/2006/customXml" ds:itemID="{1F5FA7D2-59D3-4983-BA6B-C95B8EB7C7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5dc569-e3a4-4941-9aa8-a42c4f9a4f56"/>
    <ds:schemaRef ds:uri="1d720c34-5b88-4a89-bd3f-09af30ded9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2EB644-DFD7-44B1-8167-3CF70586B9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B057A9-EC0C-4D17-96A6-7AC7F15A4DA5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1d720c34-5b88-4a89-bd3f-09af30ded9c9"/>
    <ds:schemaRef ds:uri="http://purl.org/dc/elements/1.1/"/>
    <ds:schemaRef ds:uri="e65dc569-e3a4-4941-9aa8-a42c4f9a4f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UniOfHull_MainTemplate_2024_V3</Template>
  <TotalTime>2798</TotalTime>
  <Words>1813</Words>
  <Application>Microsoft Office PowerPoint</Application>
  <PresentationFormat>Widescreen</PresentationFormat>
  <Paragraphs>145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Suisse Int'l</vt:lpstr>
      <vt:lpstr>Wingdings</vt:lpstr>
      <vt:lpstr>Suisse Int'l</vt:lpstr>
      <vt:lpstr>Signifier</vt:lpstr>
      <vt:lpstr>Office Theme</vt:lpstr>
      <vt:lpstr>A “co-produced curriculum”: embedding mental health lived experience into mental health nurse education</vt:lpstr>
      <vt:lpstr>Introduction…</vt:lpstr>
      <vt:lpstr>What is co-production?</vt:lpstr>
      <vt:lpstr>Co production is..</vt:lpstr>
      <vt:lpstr>Co-production in higher education</vt:lpstr>
      <vt:lpstr>Why the focus?</vt:lpstr>
      <vt:lpstr>The focus on Hull</vt:lpstr>
      <vt:lpstr>Co production has the power to “solve complex issues, recognising the value of all stakeholders” (Brook et al., 2020) </vt:lpstr>
      <vt:lpstr>What are we doing at Hull?</vt:lpstr>
      <vt:lpstr> </vt:lpstr>
      <vt:lpstr>Faculty of Health Sciences at Hull:</vt:lpstr>
      <vt:lpstr>Nursing and Midwifery:</vt:lpstr>
      <vt:lpstr>The Mental Health Nurse BSc programme</vt:lpstr>
      <vt:lpstr>An example of transforming an idea into reality-The challenge ‘We are keen to review the experience of students of MHN who have lived experience. We spend a lot of time in the who, where, why , what landscape and no matter how we try, we cannot fix the limited resource issue that stops us from being able to undertake a meaningful co produced study that could help inform better what the lived experience will bring to the future workforce’   Imagine if we could go further and support our Su/C to be part of our research teams?  Resource issue resolved!  Valuable knowledge gained! Meaningful educational opportunities! Skills advancement!  </vt:lpstr>
      <vt:lpstr>Individual-Caroline and Sam</vt:lpstr>
      <vt:lpstr>Short term process:</vt:lpstr>
      <vt:lpstr>Medium term</vt:lpstr>
      <vt:lpstr>References:</vt:lpstr>
      <vt:lpstr>PowerPoint Presentation</vt:lpstr>
    </vt:vector>
  </TitlesOfParts>
  <Company>University of Hull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 and its application to academic  study and critical appraisal</dc:title>
  <dc:creator>Caroline Davenport</dc:creator>
  <cp:lastModifiedBy>carolyn maile</cp:lastModifiedBy>
  <cp:revision>24</cp:revision>
  <dcterms:created xsi:type="dcterms:W3CDTF">2024-05-31T13:13:42Z</dcterms:created>
  <dcterms:modified xsi:type="dcterms:W3CDTF">2024-07-05T18:19:43Z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0x01010086AA0027D5B3A745A3144A6D557086A5</vt:lpwstr>
  </property>
</Properties>
</file>