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15"/>
  </p:notesMasterIdLst>
  <p:handoutMasterIdLst>
    <p:handoutMasterId r:id="rId16"/>
  </p:handoutMasterIdLst>
  <p:sldIdLst>
    <p:sldId id="263" r:id="rId2"/>
    <p:sldId id="264" r:id="rId3"/>
    <p:sldId id="303" r:id="rId4"/>
    <p:sldId id="265" r:id="rId5"/>
    <p:sldId id="304" r:id="rId6"/>
    <p:sldId id="305" r:id="rId7"/>
    <p:sldId id="306" r:id="rId8"/>
    <p:sldId id="307" r:id="rId9"/>
    <p:sldId id="308" r:id="rId10"/>
    <p:sldId id="309" r:id="rId11"/>
    <p:sldId id="310" r:id="rId12"/>
    <p:sldId id="311" r:id="rId13"/>
    <p:sldId id="297" r:id="rId14"/>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Signifier" panose="020B0604020202020204" charset="0"/>
      <p:regular r:id="rId21"/>
      <p:italic r:id="rId22"/>
    </p:embeddedFont>
    <p:embeddedFont>
      <p:font typeface="Suisse Int'l" panose="020B0604020202020204" charset="-78"/>
      <p:regular r:id="rId23"/>
      <p:bold r:id="rId24"/>
      <p:italic r:id="rId25"/>
      <p:boldItalic r:id="rId26"/>
    </p:embeddedFont>
    <p:embeddedFont>
      <p:font typeface="Suisse Int'l" panose="020B0604020202020204" charset="-78"/>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7580" autoAdjust="0"/>
  </p:normalViewPr>
  <p:slideViewPr>
    <p:cSldViewPr snapToGrid="0" showGuides="1">
      <p:cViewPr varScale="1">
        <p:scale>
          <a:sx n="66" d="100"/>
          <a:sy n="66" d="100"/>
        </p:scale>
        <p:origin x="231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48" d="100"/>
          <a:sy n="148" d="100"/>
        </p:scale>
        <p:origin x="48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761674-7DD0-DF76-D186-315BF85730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SUISSE INT'L" panose="020B0504000000000000" pitchFamily="34" charset="77"/>
            </a:endParaRPr>
          </a:p>
        </p:txBody>
      </p:sp>
      <p:sp>
        <p:nvSpPr>
          <p:cNvPr id="3" name="Date Placeholder 2">
            <a:extLst>
              <a:ext uri="{FF2B5EF4-FFF2-40B4-BE49-F238E27FC236}">
                <a16:creationId xmlns:a16="http://schemas.microsoft.com/office/drawing/2014/main" id="{BFF8B679-5B0C-BA47-DBA5-D2D2A1BE31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71FFD8-01AA-2740-A127-9C9075CFF287}" type="datetimeFigureOut">
              <a:rPr lang="en-US" smtClean="0">
                <a:latin typeface="SUISSE INT'L" panose="020B0504000000000000" pitchFamily="34" charset="77"/>
              </a:rPr>
              <a:t>11/6/2024</a:t>
            </a:fld>
            <a:endParaRPr lang="en-US" dirty="0">
              <a:latin typeface="SUISSE INT'L" panose="020B0504000000000000" pitchFamily="34" charset="77"/>
            </a:endParaRPr>
          </a:p>
        </p:txBody>
      </p:sp>
      <p:sp>
        <p:nvSpPr>
          <p:cNvPr id="4" name="Footer Placeholder 3">
            <a:extLst>
              <a:ext uri="{FF2B5EF4-FFF2-40B4-BE49-F238E27FC236}">
                <a16:creationId xmlns:a16="http://schemas.microsoft.com/office/drawing/2014/main" id="{3B488C8D-9AED-D8D3-93DB-BA418122D9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SUISSE INT'L" panose="020B0504000000000000" pitchFamily="34" charset="77"/>
            </a:endParaRPr>
          </a:p>
        </p:txBody>
      </p:sp>
      <p:sp>
        <p:nvSpPr>
          <p:cNvPr id="5" name="Slide Number Placeholder 4">
            <a:extLst>
              <a:ext uri="{FF2B5EF4-FFF2-40B4-BE49-F238E27FC236}">
                <a16:creationId xmlns:a16="http://schemas.microsoft.com/office/drawing/2014/main" id="{4ECFD949-EB91-4C5B-7400-8EB4728AED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69135F-13A0-C848-8029-B44FB0BD34CE}" type="slidenum">
              <a:rPr lang="en-US" smtClean="0">
                <a:latin typeface="SUISSE INT'L" panose="020B0504000000000000" pitchFamily="34" charset="77"/>
              </a:rPr>
              <a:t>‹#›</a:t>
            </a:fld>
            <a:endParaRPr lang="en-US" dirty="0">
              <a:latin typeface="SUISSE INT'L" panose="020B0504000000000000" pitchFamily="34" charset="77"/>
            </a:endParaRPr>
          </a:p>
        </p:txBody>
      </p:sp>
    </p:spTree>
    <p:extLst>
      <p:ext uri="{BB962C8B-B14F-4D97-AF65-F5344CB8AC3E}">
        <p14:creationId xmlns:p14="http://schemas.microsoft.com/office/powerpoint/2010/main" val="304282203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2B149-F2B6-A941-96D1-63442B25671E}"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BB524-EA54-A447-9BC3-C645677BB718}" type="slidenum">
              <a:rPr lang="en-US" smtClean="0"/>
              <a:t>‹#›</a:t>
            </a:fld>
            <a:endParaRPr lang="en-US"/>
          </a:p>
        </p:txBody>
      </p:sp>
    </p:spTree>
    <p:extLst>
      <p:ext uri="{BB962C8B-B14F-4D97-AF65-F5344CB8AC3E}">
        <p14:creationId xmlns:p14="http://schemas.microsoft.com/office/powerpoint/2010/main" val="261713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Date: April 2024</a:t>
            </a:r>
          </a:p>
          <a:p>
            <a:r>
              <a:rPr lang="en-GB" dirty="0"/>
              <a:t>- Conference: Healthcare Leadership Conference</a:t>
            </a:r>
          </a:p>
          <a:p>
            <a:endParaRPr lang="en-GB" dirty="0"/>
          </a:p>
        </p:txBody>
      </p:sp>
      <p:sp>
        <p:nvSpPr>
          <p:cNvPr id="4" name="Slide Number Placeholder 3"/>
          <p:cNvSpPr>
            <a:spLocks noGrp="1"/>
          </p:cNvSpPr>
          <p:nvPr>
            <p:ph type="sldNum" sz="quarter" idx="10"/>
          </p:nvPr>
        </p:nvSpPr>
        <p:spPr/>
        <p:txBody>
          <a:bodyPr/>
          <a:lstStyle/>
          <a:p>
            <a:fld id="{D2CBB524-EA54-A447-9BC3-C645677BB718}" type="slidenum">
              <a:rPr lang="en-US" smtClean="0"/>
              <a:t>1</a:t>
            </a:fld>
            <a:endParaRPr lang="en-US"/>
          </a:p>
        </p:txBody>
      </p:sp>
    </p:spTree>
    <p:extLst>
      <p:ext uri="{BB962C8B-B14F-4D97-AF65-F5344CB8AC3E}">
        <p14:creationId xmlns:p14="http://schemas.microsoft.com/office/powerpoint/2010/main" val="3095392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Slide: Diverse Work Settings**</a:t>
            </a:r>
          </a:p>
          <a:p>
            <a:endParaRPr lang="en-US" dirty="0"/>
          </a:p>
          <a:p>
            <a:r>
              <a:rPr lang="en-US" dirty="0"/>
              <a:t>- Highlights Need for Comprehensive Strategies:  </a:t>
            </a:r>
          </a:p>
          <a:p>
            <a:r>
              <a:rPr lang="en-US" dirty="0"/>
              <a:t>  - The diversity of work settings among respondents underscores the necessity for comprehensive strategies to address preconception health. Each setting, be it hospitals, community health hubs, or online platforms has its own unique context, challenges, and opportunities for integrating preconception care. A one-size-fits-all approach is unlikely to be effective; instead, we need targeted strategies that reflect the specific needs of each environment.</a:t>
            </a:r>
          </a:p>
          <a:p>
            <a:endParaRPr lang="en-US" dirty="0"/>
          </a:p>
          <a:p>
            <a:r>
              <a:rPr lang="en-US" dirty="0"/>
              <a:t>- Interdisciplinary Nature: </a:t>
            </a:r>
          </a:p>
          <a:p>
            <a:r>
              <a:rPr lang="en-US" dirty="0"/>
              <a:t>  - The interdisciplinary nature of healthcare is crucial for effective preconception care. Collaboration among various healthcare professionals, including nurses, midwives, oncologists, and lecturers, is essential for creating a holistic approach to preconception health. This collaboration can enhance communication, share best practices, and ensure that care is coordinated across different specialties, ultimately improving outcomes for patients.</a:t>
            </a:r>
          </a:p>
          <a:p>
            <a:endParaRPr lang="en-US" dirty="0"/>
          </a:p>
          <a:p>
            <a:r>
              <a:rPr lang="en-US" dirty="0"/>
              <a:t>- Tailored Strategies:  </a:t>
            </a:r>
          </a:p>
          <a:p>
            <a:r>
              <a:rPr lang="en-US" dirty="0"/>
              <a:t>  - Tailored strategies are necessary to address the unique challenges present in different healthcare settings. For example, urban hospitals may face different barriers and patient needs compared to rural community hubs or academic institutions. By developing tailored approaches that consider the specific resources, patient demographics, and existing healthcare frameworks within each setting, we can better support healthcare professionals in providing effective preconception care. </a:t>
            </a:r>
          </a:p>
          <a:p>
            <a:endParaRPr lang="en-US" dirty="0"/>
          </a:p>
          <a:p>
            <a:r>
              <a:rPr lang="en-US" dirty="0"/>
              <a:t>- Overall, recognizing the diversity in work settings and the need for collaboration will facilitate the development of more effective and inclusive strategies for promoting preconception health.</a:t>
            </a:r>
            <a:endParaRPr lang="en-GB" dirty="0"/>
          </a:p>
        </p:txBody>
      </p:sp>
      <p:sp>
        <p:nvSpPr>
          <p:cNvPr id="4" name="Slide Number Placeholder 3"/>
          <p:cNvSpPr>
            <a:spLocks noGrp="1"/>
          </p:cNvSpPr>
          <p:nvPr>
            <p:ph type="sldNum" sz="quarter" idx="5"/>
          </p:nvPr>
        </p:nvSpPr>
        <p:spPr/>
        <p:txBody>
          <a:bodyPr/>
          <a:lstStyle/>
          <a:p>
            <a:fld id="{D2CBB524-EA54-A447-9BC3-C645677BB718}" type="slidenum">
              <a:rPr lang="en-US" smtClean="0"/>
              <a:t>10</a:t>
            </a:fld>
            <a:endParaRPr lang="en-US"/>
          </a:p>
        </p:txBody>
      </p:sp>
    </p:spTree>
    <p:extLst>
      <p:ext uri="{BB962C8B-B14F-4D97-AF65-F5344CB8AC3E}">
        <p14:creationId xmlns:p14="http://schemas.microsoft.com/office/powerpoint/2010/main" val="333034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Slide: Key Takeaways**</a:t>
            </a:r>
          </a:p>
          <a:p>
            <a:endParaRPr lang="en-US" dirty="0"/>
          </a:p>
          <a:p>
            <a:r>
              <a:rPr lang="en-US" dirty="0"/>
              <a:t>- Strong Interest in Expanding Preconception Care Among Healthcare Professionals:  </a:t>
            </a:r>
          </a:p>
          <a:p>
            <a:r>
              <a:rPr lang="en-US" dirty="0"/>
              <a:t>  - There is a notable enthusiasm among healthcare professionals for expanding preconception care. Many respondents expressed a desire to incorporate this essential aspect of health into their practice, highlighting a readiness to engage in discussions and initiatives that promote better preconception health for patients.</a:t>
            </a:r>
          </a:p>
          <a:p>
            <a:endParaRPr lang="en-US" dirty="0"/>
          </a:p>
          <a:p>
            <a:r>
              <a:rPr lang="en-US" dirty="0"/>
              <a:t>- Importance of Overcoming Barriers to Make Care Widely Accessible:  </a:t>
            </a:r>
          </a:p>
          <a:p>
            <a:r>
              <a:rPr lang="en-US" dirty="0"/>
              <a:t>  - Addressing the identified barriers is critical to ensuring that preconception care becomes more widely accessible. Whether it's through increasing awareness, providing resources, or facilitating training, overcoming these challenges will be key to integrating preconception health into routine care. This is essential not only for improving individual health outcomes but also for promoting community health overall.</a:t>
            </a:r>
          </a:p>
          <a:p>
            <a:endParaRPr lang="en-US" dirty="0"/>
          </a:p>
          <a:p>
            <a:r>
              <a:rPr lang="en-US" dirty="0"/>
              <a:t>- Future Goal: Identify More Opportunities and Strategies for Integrating Preconception Health:  </a:t>
            </a:r>
          </a:p>
          <a:p>
            <a:r>
              <a:rPr lang="en-US" dirty="0"/>
              <a:t>  - Looking ahead, our goal is to continue identifying and developing more opportunities and strategies for effectively integrating preconception health into various healthcare settings. This includes exploring innovative models of care, enhancing collaboration among professionals, and ensuring that preconception health is prioritized within public health initiatives. </a:t>
            </a:r>
          </a:p>
          <a:p>
            <a:endParaRPr lang="en-US" dirty="0"/>
          </a:p>
          <a:p>
            <a:r>
              <a:rPr lang="en-US" dirty="0"/>
              <a:t>- These key takeaways reflect a collective commitment to advancing preconception health, ensuring that both healthcare providers and patients recognise its importance and are equipped to address it effectively.</a:t>
            </a:r>
            <a:endParaRPr lang="en-GB" dirty="0"/>
          </a:p>
        </p:txBody>
      </p:sp>
      <p:sp>
        <p:nvSpPr>
          <p:cNvPr id="4" name="Slide Number Placeholder 3"/>
          <p:cNvSpPr>
            <a:spLocks noGrp="1"/>
          </p:cNvSpPr>
          <p:nvPr>
            <p:ph type="sldNum" sz="quarter" idx="5"/>
          </p:nvPr>
        </p:nvSpPr>
        <p:spPr/>
        <p:txBody>
          <a:bodyPr/>
          <a:lstStyle/>
          <a:p>
            <a:fld id="{D2CBB524-EA54-A447-9BC3-C645677BB718}" type="slidenum">
              <a:rPr lang="en-US" smtClean="0"/>
              <a:t>11</a:t>
            </a:fld>
            <a:endParaRPr lang="en-US"/>
          </a:p>
        </p:txBody>
      </p:sp>
    </p:spTree>
    <p:extLst>
      <p:ext uri="{BB962C8B-B14F-4D97-AF65-F5344CB8AC3E}">
        <p14:creationId xmlns:p14="http://schemas.microsoft.com/office/powerpoint/2010/main" val="1882154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Slide: Focus Areas**</a:t>
            </a:r>
          </a:p>
          <a:p>
            <a:endParaRPr lang="en-US" dirty="0"/>
          </a:p>
          <a:p>
            <a:r>
              <a:rPr lang="en-US" dirty="0"/>
              <a:t>- Develop Interventions to Support Preconception Health:  </a:t>
            </a:r>
          </a:p>
          <a:p>
            <a:r>
              <a:rPr lang="en-US" dirty="0"/>
              <a:t>  - We need to create and implement targeted interventions that support preconception health across various healthcare settings. This may involve developing educational programs, resources, and tools that healthcare professionals can utilize to incorporate preconception care into their practice effectively. Interventions should be evidence-based and designed to address the specific needs of different populations.</a:t>
            </a:r>
          </a:p>
          <a:p>
            <a:endParaRPr lang="en-US" dirty="0"/>
          </a:p>
          <a:p>
            <a:r>
              <a:rPr lang="en-US" dirty="0"/>
              <a:t>- Research on Implementation in Diverse Settings: </a:t>
            </a:r>
          </a:p>
          <a:p>
            <a:r>
              <a:rPr lang="en-US" dirty="0"/>
              <a:t>  - Conducting research to understand how preconception care can be successfully implemented in diverse healthcare environments is essential. This research should focus on identifying best practices, assessing the effectiveness of various strategies, and exploring the unique challenges and opportunities present in different settings. Understanding these factors will help refine approaches and enhance the integration of preconception health.</a:t>
            </a:r>
          </a:p>
          <a:p>
            <a:endParaRPr lang="en-US" dirty="0"/>
          </a:p>
          <a:p>
            <a:r>
              <a:rPr lang="en-US" dirty="0"/>
              <a:t>- Engage Policymakers and Leaders to Promote Preconception Care as a Public Health Priority:  </a:t>
            </a:r>
          </a:p>
          <a:p>
            <a:r>
              <a:rPr lang="en-US" dirty="0"/>
              <a:t>  - Actively engaging with policymakers and healthcare leaders is crucial for promoting preconception care as a public health priority. Advocacy efforts should aim to raise awareness about the importance of preconception health and encourage the development of policies that support its integration into healthcare systems. By working collaboratively with stakeholders at all levels, we can help ensure that preconception care receives the attention and resources it deserves.</a:t>
            </a:r>
          </a:p>
          <a:p>
            <a:endParaRPr lang="en-US" dirty="0"/>
          </a:p>
          <a:p>
            <a:r>
              <a:rPr lang="en-US" dirty="0"/>
              <a:t>- Focusing on these areas will contribute to a comprehensive approach to improving preconception health, ultimately leading to better outcomes for families and communities.</a:t>
            </a:r>
            <a:endParaRPr lang="en-GB" dirty="0"/>
          </a:p>
        </p:txBody>
      </p:sp>
      <p:sp>
        <p:nvSpPr>
          <p:cNvPr id="4" name="Slide Number Placeholder 3"/>
          <p:cNvSpPr>
            <a:spLocks noGrp="1"/>
          </p:cNvSpPr>
          <p:nvPr>
            <p:ph type="sldNum" sz="quarter" idx="5"/>
          </p:nvPr>
        </p:nvSpPr>
        <p:spPr/>
        <p:txBody>
          <a:bodyPr/>
          <a:lstStyle/>
          <a:p>
            <a:fld id="{D2CBB524-EA54-A447-9BC3-C645677BB718}" type="slidenum">
              <a:rPr lang="en-US" smtClean="0"/>
              <a:t>12</a:t>
            </a:fld>
            <a:endParaRPr lang="en-US"/>
          </a:p>
        </p:txBody>
      </p:sp>
    </p:spTree>
    <p:extLst>
      <p:ext uri="{BB962C8B-B14F-4D97-AF65-F5344CB8AC3E}">
        <p14:creationId xmlns:p14="http://schemas.microsoft.com/office/powerpoint/2010/main" val="59658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CBB524-EA54-A447-9BC3-C645677BB718}" type="slidenum">
              <a:rPr lang="en-US" smtClean="0"/>
              <a:t>13</a:t>
            </a:fld>
            <a:endParaRPr lang="en-US"/>
          </a:p>
        </p:txBody>
      </p:sp>
    </p:spTree>
    <p:extLst>
      <p:ext uri="{BB962C8B-B14F-4D97-AF65-F5344CB8AC3E}">
        <p14:creationId xmlns:p14="http://schemas.microsoft.com/office/powerpoint/2010/main" val="234945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Exploring Preconception Health: Insights from a Pilot Survey</a:t>
            </a:r>
          </a:p>
          <a:p>
            <a:pPr marL="171450" indent="-171450">
              <a:buFontTx/>
              <a:buChar char="-"/>
            </a:pPr>
            <a:r>
              <a:rPr lang="en-US" dirty="0"/>
              <a:t>Presented by: Jayne Walker &amp; Dr. Sinead Currie, University of Hull  </a:t>
            </a:r>
          </a:p>
          <a:p>
            <a:pPr marL="171450" indent="-171450">
              <a:buFontTx/>
              <a:buChar char="-"/>
            </a:pPr>
            <a:r>
              <a:rPr lang="en-US" dirty="0"/>
              <a:t>Date: April 2024  </a:t>
            </a:r>
          </a:p>
          <a:p>
            <a:pPr marL="0" indent="0">
              <a:buFontTx/>
              <a:buNone/>
            </a:pPr>
            <a:endParaRPr lang="en-US" dirty="0"/>
          </a:p>
          <a:p>
            <a:pPr marL="171450" indent="-171450">
              <a:buFontTx/>
              <a:buChar char="-"/>
            </a:pPr>
            <a:r>
              <a:rPr lang="en-US" dirty="0"/>
              <a:t>Welcome to our presentation on preconception health, delivered at the Healthcare Leadership Conference, hosted on-site at the University of Hull. Following the in-person event, we expanded our reach globally by keeping the Mentimeter survey open for two weeks to capture international perspectives.  </a:t>
            </a:r>
          </a:p>
          <a:p>
            <a:pPr marL="171450" indent="-171450">
              <a:buFontTx/>
              <a:buChar char="-"/>
            </a:pPr>
            <a:endParaRPr lang="en-US" dirty="0"/>
          </a:p>
          <a:p>
            <a:pPr marL="171450" indent="-171450">
              <a:buFontTx/>
              <a:buChar char="-"/>
            </a:pPr>
            <a:r>
              <a:rPr lang="en-US" dirty="0"/>
              <a:t>Preconception health is critical for improving future health outcomes, yet there remains limited awareness and routine care practices worldwide. Our objective was to gather valuable insights from healthcare professionals regarding current provisions, barriers to effective care, and their recommendations for improvement.</a:t>
            </a:r>
          </a:p>
          <a:p>
            <a:pPr marL="171450" indent="-171450">
              <a:buFontTx/>
              <a:buChar char="-"/>
            </a:pPr>
            <a:endParaRPr lang="en-US" dirty="0"/>
          </a:p>
          <a:p>
            <a:endParaRPr lang="en-GB" dirty="0"/>
          </a:p>
        </p:txBody>
      </p:sp>
      <p:sp>
        <p:nvSpPr>
          <p:cNvPr id="4" name="Slide Number Placeholder 3"/>
          <p:cNvSpPr>
            <a:spLocks noGrp="1"/>
          </p:cNvSpPr>
          <p:nvPr>
            <p:ph type="sldNum" sz="quarter" idx="5"/>
          </p:nvPr>
        </p:nvSpPr>
        <p:spPr/>
        <p:txBody>
          <a:bodyPr/>
          <a:lstStyle/>
          <a:p>
            <a:fld id="{D2CBB524-EA54-A447-9BC3-C645677BB718}" type="slidenum">
              <a:rPr lang="en-US" smtClean="0"/>
              <a:t>2</a:t>
            </a:fld>
            <a:endParaRPr lang="en-US"/>
          </a:p>
        </p:txBody>
      </p:sp>
    </p:spTree>
    <p:extLst>
      <p:ext uri="{BB962C8B-B14F-4D97-AF65-F5344CB8AC3E}">
        <p14:creationId xmlns:p14="http://schemas.microsoft.com/office/powerpoint/2010/main" val="34151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Slide: Key Points**</a:t>
            </a:r>
          </a:p>
          <a:p>
            <a:endParaRPr lang="en-US" dirty="0"/>
          </a:p>
          <a:p>
            <a:r>
              <a:rPr lang="en-US" dirty="0"/>
              <a:t>1. Health Before Conception Impacts Future Health for Men, Women, and Children </a:t>
            </a:r>
          </a:p>
          <a:p>
            <a:r>
              <a:rPr lang="en-US" dirty="0"/>
              <a:t>   - The health status of both parents prior to conception can have long-term effects on pregnancy outcomes, fetal development, and even the long-term health of the child. </a:t>
            </a:r>
          </a:p>
          <a:p>
            <a:r>
              <a:rPr lang="en-US" dirty="0"/>
              <a:t>   - Factors such as nutrition, lifestyle, preexisting health conditions, and even paternal influences play significant roles. </a:t>
            </a:r>
          </a:p>
          <a:p>
            <a:r>
              <a:rPr lang="en-US" dirty="0"/>
              <a:t>   - Addressing these health concerns early provides a foundation for healthier families and can contribute to breaking intergenerational cycles of poor health.</a:t>
            </a:r>
          </a:p>
          <a:p>
            <a:endParaRPr lang="en-US" dirty="0"/>
          </a:p>
          <a:p>
            <a:r>
              <a:rPr lang="en-US" dirty="0"/>
              <a:t>2. Preconception Health Can Reduce Risks and Improve Outcomes</a:t>
            </a:r>
          </a:p>
          <a:p>
            <a:r>
              <a:rPr lang="en-US" dirty="0"/>
              <a:t>   - Research shows that </a:t>
            </a:r>
            <a:r>
              <a:rPr lang="en-US" dirty="0" err="1"/>
              <a:t>optimising</a:t>
            </a:r>
            <a:r>
              <a:rPr lang="en-US" dirty="0"/>
              <a:t> health before conception reduces the risk of complications like preterm birth, low birth weight, and congenital anomalies.</a:t>
            </a:r>
          </a:p>
          <a:p>
            <a:r>
              <a:rPr lang="en-US" dirty="0"/>
              <a:t>   - For women, conditions like diabetes, obesity, or high blood pressure can be managed more effectively before pregnancy to ensure safer outcomes.</a:t>
            </a:r>
          </a:p>
          <a:p>
            <a:r>
              <a:rPr lang="en-US" dirty="0"/>
              <a:t>   - Early intervention and education can also improve maternal well-being and reduce healthcare costs associated with complicated pregnancies or long-term childhood health issues.</a:t>
            </a:r>
          </a:p>
          <a:p>
            <a:endParaRPr lang="en-US" dirty="0"/>
          </a:p>
          <a:p>
            <a:r>
              <a:rPr lang="en-US" dirty="0"/>
              <a:t>3. Opportunity Exists to Integrate Preconception Health Within Various Healthcare Settings  </a:t>
            </a:r>
          </a:p>
          <a:p>
            <a:r>
              <a:rPr lang="en-US" dirty="0"/>
              <a:t>   - There are many potential touchpoints where preconception health can be emphasised, including routine GP visits, family planning clinics, and even during consultations for other chronic health conditions.</a:t>
            </a:r>
          </a:p>
          <a:p>
            <a:r>
              <a:rPr lang="en-US" dirty="0"/>
              <a:t>   - Collaboration among healthcare providers, such as midwives, family physicians, and public health professionals, is crucial to ensure preconception health is a part of routine care.</a:t>
            </a:r>
          </a:p>
          <a:p>
            <a:r>
              <a:rPr lang="en-US" dirty="0"/>
              <a:t>   - Raising awareness and incorporating preconception health discussions into diverse healthcare settings can lead to better-prepared pregnancies and healthier outcomes overall.</a:t>
            </a:r>
            <a:endParaRPr lang="en-GB" dirty="0"/>
          </a:p>
        </p:txBody>
      </p:sp>
      <p:sp>
        <p:nvSpPr>
          <p:cNvPr id="4" name="Slide Number Placeholder 3"/>
          <p:cNvSpPr>
            <a:spLocks noGrp="1"/>
          </p:cNvSpPr>
          <p:nvPr>
            <p:ph type="sldNum" sz="quarter" idx="5"/>
          </p:nvPr>
        </p:nvSpPr>
        <p:spPr/>
        <p:txBody>
          <a:bodyPr/>
          <a:lstStyle/>
          <a:p>
            <a:fld id="{D2CBB524-EA54-A447-9BC3-C645677BB718}" type="slidenum">
              <a:rPr lang="en-US" smtClean="0"/>
              <a:t>3</a:t>
            </a:fld>
            <a:endParaRPr lang="en-US"/>
          </a:p>
        </p:txBody>
      </p:sp>
    </p:spTree>
    <p:extLst>
      <p:ext uri="{BB962C8B-B14F-4D97-AF65-F5344CB8AC3E}">
        <p14:creationId xmlns:p14="http://schemas.microsoft.com/office/powerpoint/2010/main" val="68096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mentimeter as the tool to collate results.</a:t>
            </a:r>
            <a:endParaRPr lang="en-GB" dirty="0"/>
          </a:p>
        </p:txBody>
      </p:sp>
      <p:sp>
        <p:nvSpPr>
          <p:cNvPr id="4" name="Slide Number Placeholder 3"/>
          <p:cNvSpPr>
            <a:spLocks noGrp="1"/>
          </p:cNvSpPr>
          <p:nvPr>
            <p:ph type="sldNum" sz="quarter" idx="5"/>
          </p:nvPr>
        </p:nvSpPr>
        <p:spPr/>
        <p:txBody>
          <a:bodyPr/>
          <a:lstStyle/>
          <a:p>
            <a:fld id="{D2CBB524-EA54-A447-9BC3-C645677BB718}" type="slidenum">
              <a:rPr lang="en-US" smtClean="0"/>
              <a:t>4</a:t>
            </a:fld>
            <a:endParaRPr lang="en-US"/>
          </a:p>
        </p:txBody>
      </p:sp>
    </p:spTree>
    <p:extLst>
      <p:ext uri="{BB962C8B-B14F-4D97-AF65-F5344CB8AC3E}">
        <p14:creationId xmlns:p14="http://schemas.microsoft.com/office/powerpoint/2010/main" val="12712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Slide: Objective &amp; Method**</a:t>
            </a:r>
          </a:p>
          <a:p>
            <a:endParaRPr lang="en-US" dirty="0"/>
          </a:p>
          <a:p>
            <a:r>
              <a:rPr lang="en-US" dirty="0"/>
              <a:t>Objective:</a:t>
            </a:r>
          </a:p>
          <a:p>
            <a:r>
              <a:rPr lang="en-US" dirty="0"/>
              <a:t>- Our goal was to explore the perspectives, practices, and experiences of healthcare professionals concerning preconception care.</a:t>
            </a:r>
          </a:p>
          <a:p>
            <a:r>
              <a:rPr lang="en-US" dirty="0"/>
              <a:t>- Specifically, we aimed to understand what provisions currently exist, identify barriers that prevent effective implementation, and gather recommendations for improving preconception care delivery.</a:t>
            </a:r>
          </a:p>
          <a:p>
            <a:endParaRPr lang="en-US" dirty="0"/>
          </a:p>
          <a:p>
            <a:r>
              <a:rPr lang="en-US" dirty="0"/>
              <a:t>Method:  </a:t>
            </a:r>
          </a:p>
          <a:p>
            <a:r>
              <a:rPr lang="en-US" dirty="0"/>
              <a:t>- We conducted a small pilot survey during the Healthcare Leadership Conference using an interactive data collection tool, Mentimeter.  </a:t>
            </a:r>
          </a:p>
          <a:p>
            <a:pPr marL="171450" indent="-171450">
              <a:buFontTx/>
              <a:buChar char="-"/>
            </a:pPr>
            <a:r>
              <a:rPr lang="en-US" dirty="0"/>
              <a:t>Data Collection Tool: Mentimeter allowed us to engage attendees and collect real-time responses anonymously. This facilitated a dynamic and interactive discussion during the conference.  </a:t>
            </a:r>
          </a:p>
          <a:p>
            <a:pPr marL="171450" indent="-171450">
              <a:buFontTx/>
              <a:buChar char="-"/>
            </a:pPr>
            <a:r>
              <a:rPr lang="en-US" dirty="0"/>
              <a:t>Questions: asked 12 short questions covering demographics, job specifics, and views on </a:t>
            </a:r>
            <a:r>
              <a:rPr lang="en-US" dirty="0" err="1"/>
              <a:t>preconcpeion</a:t>
            </a:r>
            <a:r>
              <a:rPr lang="en-US" dirty="0"/>
              <a:t> care from their role/perspective </a:t>
            </a:r>
          </a:p>
          <a:p>
            <a:r>
              <a:rPr lang="en-US" dirty="0"/>
              <a:t>- Participants: The initial data was gathered from 17 in-person attendees who represented diverse healthcare roles, providing a range of insights and experiences.  </a:t>
            </a:r>
          </a:p>
          <a:p>
            <a:r>
              <a:rPr lang="en-US" dirty="0"/>
              <a:t>- International Participation: To expand the scope and gather broader insights, we opened the Mentimeter survey to an international audience for two weeks following the conference, inviting global healthcare professionals to contribute their perspectives. </a:t>
            </a:r>
            <a:endParaRPr lang="en-GB" dirty="0"/>
          </a:p>
        </p:txBody>
      </p:sp>
      <p:sp>
        <p:nvSpPr>
          <p:cNvPr id="4" name="Slide Number Placeholder 3"/>
          <p:cNvSpPr>
            <a:spLocks noGrp="1"/>
          </p:cNvSpPr>
          <p:nvPr>
            <p:ph type="sldNum" sz="quarter" idx="5"/>
          </p:nvPr>
        </p:nvSpPr>
        <p:spPr/>
        <p:txBody>
          <a:bodyPr/>
          <a:lstStyle/>
          <a:p>
            <a:fld id="{D2CBB524-EA54-A447-9BC3-C645677BB718}" type="slidenum">
              <a:rPr lang="en-US" smtClean="0"/>
              <a:t>5</a:t>
            </a:fld>
            <a:endParaRPr lang="en-US"/>
          </a:p>
        </p:txBody>
      </p:sp>
    </p:spTree>
    <p:extLst>
      <p:ext uri="{BB962C8B-B14F-4D97-AF65-F5344CB8AC3E}">
        <p14:creationId xmlns:p14="http://schemas.microsoft.com/office/powerpoint/2010/main" val="380859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Slide: Respondent Profile**</a:t>
            </a:r>
          </a:p>
          <a:p>
            <a:endParaRPr lang="en-US" dirty="0"/>
          </a:p>
          <a:p>
            <a:pPr marL="171450" indent="-171450">
              <a:buFontTx/>
              <a:buChar char="-"/>
            </a:pPr>
            <a:r>
              <a:rPr lang="en-US" dirty="0"/>
              <a:t>Gender Breakdown: The majority of respondents were female, with 15 female participants and 2 male participants. This gender distribution highlights the predominance of women in healthcare roles related to preconception care.</a:t>
            </a:r>
          </a:p>
          <a:p>
            <a:pPr marL="0" indent="0">
              <a:buFontTx/>
              <a:buNone/>
            </a:pPr>
            <a:endParaRPr lang="en-US" dirty="0"/>
          </a:p>
          <a:p>
            <a:pPr marL="171450" indent="-171450">
              <a:buFontTx/>
              <a:buChar char="-"/>
            </a:pPr>
            <a:r>
              <a:rPr lang="en-US" dirty="0"/>
              <a:t>Diverse Work Settings: Participants represented a wide variety of healthcare environments, including hospitals, universities, community health hubs, and even online healthcare platforms. This diversity in settings provided a broad view of how preconception care is approached across different contexts.</a:t>
            </a:r>
          </a:p>
          <a:p>
            <a:pPr marL="0" indent="0">
              <a:buFontTx/>
              <a:buNone/>
            </a:pPr>
            <a:endParaRPr lang="en-US" dirty="0"/>
          </a:p>
          <a:p>
            <a:pPr marL="171450" indent="-171450">
              <a:buFontTx/>
              <a:buChar char="-"/>
            </a:pPr>
            <a:r>
              <a:rPr lang="en-US" dirty="0"/>
              <a:t>Professional Roles: The survey captured insights from a wide range of professionals, including nurses, midwives, oncologists, radiographers, and university lecturers. This diversity in roles enriched our understanding of how preconception care is perceived and practiced across various specialties.</a:t>
            </a:r>
          </a:p>
          <a:p>
            <a:pPr marL="0" indent="0">
              <a:buFontTx/>
              <a:buNone/>
            </a:pPr>
            <a:endParaRPr lang="en-US" dirty="0"/>
          </a:p>
          <a:p>
            <a:r>
              <a:rPr lang="en-US" dirty="0"/>
              <a:t>- International Participation: While most participants were based in the UK, a number of respondents joined from outside the UK, providing valuable international perspectives on preconception care practices and challenges. This international input added depth to our findings and helped us recognise global similarities and differences.</a:t>
            </a:r>
            <a:endParaRPr lang="en-GB" dirty="0"/>
          </a:p>
        </p:txBody>
      </p:sp>
      <p:sp>
        <p:nvSpPr>
          <p:cNvPr id="4" name="Slide Number Placeholder 3"/>
          <p:cNvSpPr>
            <a:spLocks noGrp="1"/>
          </p:cNvSpPr>
          <p:nvPr>
            <p:ph type="sldNum" sz="quarter" idx="5"/>
          </p:nvPr>
        </p:nvSpPr>
        <p:spPr/>
        <p:txBody>
          <a:bodyPr/>
          <a:lstStyle/>
          <a:p>
            <a:fld id="{D2CBB524-EA54-A447-9BC3-C645677BB718}" type="slidenum">
              <a:rPr lang="en-US" smtClean="0"/>
              <a:t>6</a:t>
            </a:fld>
            <a:endParaRPr lang="en-US"/>
          </a:p>
        </p:txBody>
      </p:sp>
    </p:spTree>
    <p:extLst>
      <p:ext uri="{BB962C8B-B14F-4D97-AF65-F5344CB8AC3E}">
        <p14:creationId xmlns:p14="http://schemas.microsoft.com/office/powerpoint/2010/main" val="368018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Slide: Findings**</a:t>
            </a:r>
          </a:p>
          <a:p>
            <a:endParaRPr lang="en-US" dirty="0"/>
          </a:p>
          <a:p>
            <a:r>
              <a:rPr lang="en-US" dirty="0"/>
              <a:t>- Clinical Care Involvement:</a:t>
            </a:r>
          </a:p>
          <a:p>
            <a:r>
              <a:rPr lang="en-US" dirty="0"/>
              <a:t>  - 60% of respondents reported that they provide clinical care directly. This indicates that a significant portion of the participants are in positions where they interact with patients regularly and have opportunities to discuss and address preconception health.</a:t>
            </a:r>
          </a:p>
          <a:p>
            <a:r>
              <a:rPr lang="en-US" dirty="0"/>
              <a:t>  </a:t>
            </a:r>
          </a:p>
          <a:p>
            <a:r>
              <a:rPr lang="en-US" dirty="0"/>
              <a:t>- Current Integration of Preconception Care:</a:t>
            </a:r>
          </a:p>
          <a:p>
            <a:r>
              <a:rPr lang="en-US" dirty="0"/>
              <a:t>  - 29% of respondents* already include preconception care as part of their current professional roles. This relatively low percentage suggests there is still significant room for improvement and integration of preconception health discussions in clinical practice.</a:t>
            </a:r>
          </a:p>
          <a:p>
            <a:r>
              <a:rPr lang="en-US" dirty="0"/>
              <a:t>  </a:t>
            </a:r>
          </a:p>
          <a:p>
            <a:r>
              <a:rPr lang="en-US" dirty="0"/>
              <a:t>- Perceived Suitability of Roles for Preconception Care:  </a:t>
            </a:r>
          </a:p>
          <a:p>
            <a:r>
              <a:rPr lang="en-US" dirty="0"/>
              <a:t>  - 53% of respondents believe their professional roles are well-suited to offer preconception care. This finding is encouraging, as it shows that over half of the participants recognize the potential and relevance of incorporating preconception health into their practice. However, it also highlights that nearly half may feel uncertain or perceive barriers that prevent them from doing so. </a:t>
            </a:r>
          </a:p>
          <a:p>
            <a:endParaRPr lang="en-US" dirty="0"/>
          </a:p>
          <a:p>
            <a:r>
              <a:rPr lang="en-US" dirty="0"/>
              <a:t>- These findings emphasise both the opportunities for and the challenges of embedding preconception care within existing healthcare roles and highlight a need for further training and support.</a:t>
            </a:r>
            <a:endParaRPr lang="en-GB" dirty="0"/>
          </a:p>
        </p:txBody>
      </p:sp>
      <p:sp>
        <p:nvSpPr>
          <p:cNvPr id="4" name="Slide Number Placeholder 3"/>
          <p:cNvSpPr>
            <a:spLocks noGrp="1"/>
          </p:cNvSpPr>
          <p:nvPr>
            <p:ph type="sldNum" sz="quarter" idx="5"/>
          </p:nvPr>
        </p:nvSpPr>
        <p:spPr/>
        <p:txBody>
          <a:bodyPr/>
          <a:lstStyle/>
          <a:p>
            <a:fld id="{D2CBB524-EA54-A447-9BC3-C645677BB718}" type="slidenum">
              <a:rPr lang="en-US" smtClean="0"/>
              <a:t>7</a:t>
            </a:fld>
            <a:endParaRPr lang="en-US"/>
          </a:p>
        </p:txBody>
      </p:sp>
    </p:spTree>
    <p:extLst>
      <p:ext uri="{BB962C8B-B14F-4D97-AF65-F5344CB8AC3E}">
        <p14:creationId xmlns:p14="http://schemas.microsoft.com/office/powerpoint/2010/main" val="138401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Slide: Challenges Identified**</a:t>
            </a:r>
          </a:p>
          <a:p>
            <a:endParaRPr lang="en-US" dirty="0"/>
          </a:p>
          <a:p>
            <a:r>
              <a:rPr lang="en-US" dirty="0"/>
              <a:t>- Concerns About </a:t>
            </a:r>
            <a:r>
              <a:rPr lang="en-US" dirty="0" err="1"/>
              <a:t>Medicalisation</a:t>
            </a:r>
            <a:r>
              <a:rPr lang="en-US" dirty="0"/>
              <a:t>:  </a:t>
            </a:r>
          </a:p>
          <a:p>
            <a:r>
              <a:rPr lang="en-US" dirty="0"/>
              <a:t>  - Some respondents raised concerns that emphasizing preconception care might contribute to the further </a:t>
            </a:r>
            <a:r>
              <a:rPr lang="en-US" dirty="0" err="1"/>
              <a:t>medicalisation</a:t>
            </a:r>
            <a:r>
              <a:rPr lang="en-US" dirty="0"/>
              <a:t> of reproductive health. They worry that this could overshadow more holistic, person-centered approaches, especially in a healthcare environment already heavily driven by medical protocols.</a:t>
            </a:r>
          </a:p>
          <a:p>
            <a:r>
              <a:rPr lang="en-US" dirty="0"/>
              <a:t>  </a:t>
            </a:r>
          </a:p>
          <a:p>
            <a:r>
              <a:rPr lang="en-US" dirty="0"/>
              <a:t>- Competing Priorities:  </a:t>
            </a:r>
          </a:p>
          <a:p>
            <a:r>
              <a:rPr lang="en-US" dirty="0"/>
              <a:t>  - Participants highlighted that healthcare professionals often face numerous competing priorities. With limited time and a focus on urgent or critical care needs, preconception health may not always be seen as a high-priority topic, making it challenging to incorporate into routine practice.</a:t>
            </a:r>
          </a:p>
          <a:p>
            <a:r>
              <a:rPr lang="en-US" dirty="0"/>
              <a:t>  </a:t>
            </a:r>
          </a:p>
          <a:p>
            <a:r>
              <a:rPr lang="en-US" dirty="0"/>
              <a:t>- Resource Limitations:  </a:t>
            </a:r>
          </a:p>
          <a:p>
            <a:r>
              <a:rPr lang="en-US" dirty="0"/>
              <a:t>  - Limited resources, both in terms of staffing and funding, were frequently mentioned as significant barriers. Many healthcare settings are already stretched thin, and adding preconception care responsibilities without additional support can be difficult.</a:t>
            </a:r>
          </a:p>
          <a:p>
            <a:r>
              <a:rPr lang="en-US" dirty="0"/>
              <a:t>  </a:t>
            </a:r>
          </a:p>
          <a:p>
            <a:r>
              <a:rPr lang="en-US" dirty="0"/>
              <a:t>- Lack of Awareness and Knowledge Among Professionals:  </a:t>
            </a:r>
          </a:p>
          <a:p>
            <a:r>
              <a:rPr lang="en-US" dirty="0"/>
              <a:t>  - A common challenge identified was the lack of awareness and sufficient knowledge about preconception health among healthcare professionals. Many respondents felt that additional training and education are needed to empower providers to discuss and implement preconception care confidently. </a:t>
            </a:r>
            <a:endParaRPr lang="en-GB" dirty="0"/>
          </a:p>
        </p:txBody>
      </p:sp>
      <p:sp>
        <p:nvSpPr>
          <p:cNvPr id="4" name="Slide Number Placeholder 3"/>
          <p:cNvSpPr>
            <a:spLocks noGrp="1"/>
          </p:cNvSpPr>
          <p:nvPr>
            <p:ph type="sldNum" sz="quarter" idx="5"/>
          </p:nvPr>
        </p:nvSpPr>
        <p:spPr/>
        <p:txBody>
          <a:bodyPr/>
          <a:lstStyle/>
          <a:p>
            <a:fld id="{D2CBB524-EA54-A447-9BC3-C645677BB718}" type="slidenum">
              <a:rPr lang="en-US" smtClean="0"/>
              <a:t>8</a:t>
            </a:fld>
            <a:endParaRPr lang="en-US"/>
          </a:p>
        </p:txBody>
      </p:sp>
    </p:spTree>
    <p:extLst>
      <p:ext uri="{BB962C8B-B14F-4D97-AF65-F5344CB8AC3E}">
        <p14:creationId xmlns:p14="http://schemas.microsoft.com/office/powerpoint/2010/main" val="401201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Slide: Proposed Solutions**</a:t>
            </a:r>
          </a:p>
          <a:p>
            <a:endParaRPr lang="en-US" dirty="0"/>
          </a:p>
          <a:p>
            <a:r>
              <a:rPr lang="en-US" dirty="0"/>
              <a:t>- Education and Training for Professionals:  </a:t>
            </a:r>
          </a:p>
          <a:p>
            <a:r>
              <a:rPr lang="en-US" dirty="0"/>
              <a:t>  - Implementing comprehensive education and training programs focused on preconception health is crucial. These programs can enhance healthcare professionals' knowledge and confidence in discussing and providing preconception care. Regular workshops, online courses, and continuing education opportunities can help integrate this topic into clinical practice effectively.</a:t>
            </a:r>
          </a:p>
          <a:p>
            <a:endParaRPr lang="en-US" dirty="0"/>
          </a:p>
          <a:p>
            <a:r>
              <a:rPr lang="en-US" dirty="0"/>
              <a:t>- Government </a:t>
            </a:r>
            <a:r>
              <a:rPr lang="en-US" dirty="0" err="1"/>
              <a:t>Prioritisation</a:t>
            </a:r>
            <a:r>
              <a:rPr lang="en-US" dirty="0"/>
              <a:t>:  </a:t>
            </a:r>
          </a:p>
          <a:p>
            <a:r>
              <a:rPr lang="en-US" dirty="0"/>
              <a:t>  - Advocacy for government prioritization of preconception health within public health initiatives is essential. By recognising preconception care as a vital component of overall health strategy, policies can be developed that allocate resources and funding to support healthcare providers in delivering these services. This could also include guidelines that encourage the inclusion of preconception health in routine care.</a:t>
            </a:r>
          </a:p>
          <a:p>
            <a:endParaRPr lang="en-US" dirty="0"/>
          </a:p>
          <a:p>
            <a:r>
              <a:rPr lang="en-US" dirty="0"/>
              <a:t>- Increased Awareness and Accessible Information:  </a:t>
            </a:r>
          </a:p>
          <a:p>
            <a:r>
              <a:rPr lang="en-US" dirty="0"/>
              <a:t>  - Raising awareness about the importance of preconception health among both healthcare professionals and the public is key. This could involve campaigns that highlight the benefits of preconception care and provide clear, accessible information on best practices. Developing user-friendly resources, such as brochures, online platforms, and community outreach programs, can help ensure that both professionals and patients are informed and engaged in preconception health discussions. </a:t>
            </a:r>
          </a:p>
          <a:p>
            <a:endParaRPr lang="en-US" dirty="0"/>
          </a:p>
          <a:p>
            <a:r>
              <a:rPr lang="en-US" dirty="0"/>
              <a:t>- By addressing these solutions, we can help overcome the identified challenges and foster a more proactive approach to preconception health in various healthcare settings.</a:t>
            </a:r>
            <a:endParaRPr lang="en-GB" dirty="0"/>
          </a:p>
        </p:txBody>
      </p:sp>
      <p:sp>
        <p:nvSpPr>
          <p:cNvPr id="4" name="Slide Number Placeholder 3"/>
          <p:cNvSpPr>
            <a:spLocks noGrp="1"/>
          </p:cNvSpPr>
          <p:nvPr>
            <p:ph type="sldNum" sz="quarter" idx="5"/>
          </p:nvPr>
        </p:nvSpPr>
        <p:spPr/>
        <p:txBody>
          <a:bodyPr/>
          <a:lstStyle/>
          <a:p>
            <a:fld id="{D2CBB524-EA54-A447-9BC3-C645677BB718}" type="slidenum">
              <a:rPr lang="en-US" smtClean="0"/>
              <a:t>9</a:t>
            </a:fld>
            <a:endParaRPr lang="en-US"/>
          </a:p>
        </p:txBody>
      </p:sp>
    </p:spTree>
    <p:extLst>
      <p:ext uri="{BB962C8B-B14F-4D97-AF65-F5344CB8AC3E}">
        <p14:creationId xmlns:p14="http://schemas.microsoft.com/office/powerpoint/2010/main" val="3734726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B365-9AC4-B165-03CC-6E4B185C5141}"/>
              </a:ext>
            </a:extLst>
          </p:cNvPr>
          <p:cNvSpPr>
            <a:spLocks noGrp="1"/>
          </p:cNvSpPr>
          <p:nvPr>
            <p:ph type="ctrTitle"/>
          </p:nvPr>
        </p:nvSpPr>
        <p:spPr>
          <a:xfrm>
            <a:off x="1160585" y="2161308"/>
            <a:ext cx="9765323" cy="2458193"/>
          </a:xfrm>
        </p:spPr>
        <p:txBody>
          <a:bodyPr lIns="0" tIns="0" rIns="0" bIns="0" anchor="ctr"/>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50959EC-135D-53D5-2161-70591ABB1772}"/>
              </a:ext>
            </a:extLst>
          </p:cNvPr>
          <p:cNvSpPr>
            <a:spLocks noGrp="1"/>
          </p:cNvSpPr>
          <p:nvPr>
            <p:ph type="subTitle" idx="1"/>
          </p:nvPr>
        </p:nvSpPr>
        <p:spPr>
          <a:xfrm>
            <a:off x="1160585" y="5531117"/>
            <a:ext cx="5400675" cy="721040"/>
          </a:xfrm>
        </p:spPr>
        <p:txBody>
          <a:bodyPr lIns="0" tIns="0" rIns="0" bIns="0"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Graphic 3">
            <a:extLst>
              <a:ext uri="{FF2B5EF4-FFF2-40B4-BE49-F238E27FC236}">
                <a16:creationId xmlns:a16="http://schemas.microsoft.com/office/drawing/2014/main" id="{53EC8C28-AA84-D561-D863-963D4605E6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83971" y="5283962"/>
            <a:ext cx="3240000" cy="1088153"/>
          </a:xfrm>
          <a:prstGeom prst="rect">
            <a:avLst/>
          </a:prstGeom>
        </p:spPr>
      </p:pic>
      <p:sp>
        <p:nvSpPr>
          <p:cNvPr id="5" name="Rectangle 4">
            <a:extLst>
              <a:ext uri="{FF2B5EF4-FFF2-40B4-BE49-F238E27FC236}">
                <a16:creationId xmlns:a16="http://schemas.microsoft.com/office/drawing/2014/main" id="{A8D5556D-1EE3-4D28-6BAF-FD9BB1E04F42}"/>
              </a:ext>
            </a:extLst>
          </p:cNvPr>
          <p:cNvSpPr/>
          <p:nvPr userDrawn="1"/>
        </p:nvSpPr>
        <p:spPr>
          <a:xfrm>
            <a:off x="605325" y="2449773"/>
            <a:ext cx="180000" cy="177420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237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guide id="3" pos="7242" userDrawn="1">
          <p15:clr>
            <a:srgbClr val="FBAE40"/>
          </p15:clr>
        </p15:guide>
        <p15:guide id="4" orient="horz" pos="3884" userDrawn="1">
          <p15:clr>
            <a:srgbClr val="FBAE40"/>
          </p15:clr>
        </p15:guide>
        <p15:guide id="5" orient="horz" pos="35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with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4C8D-B22F-A1AA-B0F6-00F3DDCD44F7}"/>
              </a:ext>
            </a:extLst>
          </p:cNvPr>
          <p:cNvSpPr>
            <a:spLocks noGrp="1"/>
          </p:cNvSpPr>
          <p:nvPr>
            <p:ph type="title"/>
          </p:nvPr>
        </p:nvSpPr>
        <p:spPr>
          <a:xfrm>
            <a:off x="695324" y="365125"/>
            <a:ext cx="6480000" cy="1325563"/>
          </a:xfrm>
        </p:spPr>
        <p:txBody>
          <a:bodyPr lIns="0" tIns="0" rIns="0" bIns="0">
            <a:normAutofit/>
          </a:bodyPr>
          <a:lstStyle>
            <a:lvl1pPr>
              <a:defRPr sz="4000">
                <a:solidFill>
                  <a:schemeClr val="bg2"/>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D3BFFC48-9651-9F0B-1D9C-C82D504BCD2B}"/>
              </a:ext>
              <a:ext uri="{C183D7F6-B498-43B3-948B-1728B52AA6E4}">
                <adec:decorative xmlns:adec="http://schemas.microsoft.com/office/drawing/2017/decorative" val="1"/>
              </a:ext>
            </a:extLst>
          </p:cNvPr>
          <p:cNvSpPr>
            <a:spLocks noGrp="1"/>
          </p:cNvSpPr>
          <p:nvPr>
            <p:ph type="dt" sz="half" idx="10"/>
          </p:nvPr>
        </p:nvSpPr>
        <p:spPr>
          <a:xfrm>
            <a:off x="695325" y="6060844"/>
            <a:ext cx="2743200" cy="365125"/>
          </a:xfrm>
        </p:spPr>
        <p:txBody>
          <a:bodyPr lIns="0" tIns="0" rIns="0" bIns="0"/>
          <a:lstStyle/>
          <a:p>
            <a:fld id="{7A97CDA0-32CD-4644-8D49-8228E3E13D75}" type="datetime1">
              <a:rPr lang="en-GB" smtClean="0"/>
              <a:t>06/11/2024</a:t>
            </a:fld>
            <a:endParaRPr lang="en-US"/>
          </a:p>
        </p:txBody>
      </p:sp>
      <p:sp>
        <p:nvSpPr>
          <p:cNvPr id="5" name="Picture Placeholder 6">
            <a:extLst>
              <a:ext uri="{FF2B5EF4-FFF2-40B4-BE49-F238E27FC236}">
                <a16:creationId xmlns:a16="http://schemas.microsoft.com/office/drawing/2014/main" id="{22E23C5E-87E8-8451-DFEF-2C5890BCB42C}"/>
              </a:ext>
            </a:extLst>
          </p:cNvPr>
          <p:cNvSpPr>
            <a:spLocks noGrp="1"/>
          </p:cNvSpPr>
          <p:nvPr>
            <p:ph type="pic" sz="quarter" idx="13" hasCustomPrompt="1"/>
          </p:nvPr>
        </p:nvSpPr>
        <p:spPr>
          <a:xfrm>
            <a:off x="695324" y="2030680"/>
            <a:ext cx="6479999" cy="3593831"/>
          </a:xfrm>
        </p:spPr>
        <p:txBody>
          <a:bodyPr tIns="2304000"/>
          <a:lstStyle>
            <a:lvl1pPr marL="0" indent="0" algn="ctr">
              <a:buNone/>
              <a:defRPr>
                <a:latin typeface="+mn-lt"/>
              </a:defRPr>
            </a:lvl1pPr>
          </a:lstStyle>
          <a:p>
            <a:r>
              <a:rPr lang="en-US" dirty="0"/>
              <a:t>Click icon to add image</a:t>
            </a:r>
          </a:p>
        </p:txBody>
      </p:sp>
      <p:sp>
        <p:nvSpPr>
          <p:cNvPr id="8" name="Text Placeholder 7">
            <a:extLst>
              <a:ext uri="{FF2B5EF4-FFF2-40B4-BE49-F238E27FC236}">
                <a16:creationId xmlns:a16="http://schemas.microsoft.com/office/drawing/2014/main" id="{38792BE2-B9E5-6B94-1D78-1F8332D8FCC6}"/>
              </a:ext>
            </a:extLst>
          </p:cNvPr>
          <p:cNvSpPr>
            <a:spLocks noGrp="1"/>
          </p:cNvSpPr>
          <p:nvPr>
            <p:ph type="body" sz="quarter" idx="14"/>
          </p:nvPr>
        </p:nvSpPr>
        <p:spPr>
          <a:xfrm>
            <a:off x="7647709" y="2030680"/>
            <a:ext cx="3848966" cy="359383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052416"/>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Image with Notes">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22E23C5E-87E8-8451-DFEF-2C5890BCB42C}"/>
              </a:ext>
            </a:extLst>
          </p:cNvPr>
          <p:cNvSpPr>
            <a:spLocks noGrp="1"/>
          </p:cNvSpPr>
          <p:nvPr>
            <p:ph type="pic" sz="quarter" idx="13" hasCustomPrompt="1"/>
          </p:nvPr>
        </p:nvSpPr>
        <p:spPr>
          <a:xfrm>
            <a:off x="263525" y="981074"/>
            <a:ext cx="7736155" cy="5609812"/>
          </a:xfrm>
        </p:spPr>
        <p:txBody>
          <a:bodyPr tIns="2304000"/>
          <a:lstStyle>
            <a:lvl1pPr marL="0" indent="0" algn="ctr">
              <a:buNone/>
              <a:defRPr>
                <a:latin typeface="+mn-lt"/>
              </a:defRPr>
            </a:lvl1pPr>
          </a:lstStyle>
          <a:p>
            <a:r>
              <a:rPr lang="en-US" dirty="0"/>
              <a:t>Click icon to add image</a:t>
            </a:r>
          </a:p>
        </p:txBody>
      </p:sp>
      <p:sp>
        <p:nvSpPr>
          <p:cNvPr id="8" name="Text Placeholder 7">
            <a:extLst>
              <a:ext uri="{FF2B5EF4-FFF2-40B4-BE49-F238E27FC236}">
                <a16:creationId xmlns:a16="http://schemas.microsoft.com/office/drawing/2014/main" id="{38792BE2-B9E5-6B94-1D78-1F8332D8FCC6}"/>
              </a:ext>
            </a:extLst>
          </p:cNvPr>
          <p:cNvSpPr>
            <a:spLocks noGrp="1"/>
          </p:cNvSpPr>
          <p:nvPr>
            <p:ph type="body" sz="quarter" idx="14"/>
          </p:nvPr>
        </p:nvSpPr>
        <p:spPr>
          <a:xfrm>
            <a:off x="8300853" y="267114"/>
            <a:ext cx="3627622" cy="535739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1">
            <a:extLst>
              <a:ext uri="{FF2B5EF4-FFF2-40B4-BE49-F238E27FC236}">
                <a16:creationId xmlns:a16="http://schemas.microsoft.com/office/drawing/2014/main" id="{6362C26A-1F12-C70C-3B08-51675D1659C7}"/>
              </a:ext>
            </a:extLst>
          </p:cNvPr>
          <p:cNvSpPr>
            <a:spLocks noGrp="1"/>
          </p:cNvSpPr>
          <p:nvPr>
            <p:ph type="title"/>
          </p:nvPr>
        </p:nvSpPr>
        <p:spPr>
          <a:xfrm>
            <a:off x="279689" y="267114"/>
            <a:ext cx="7736155" cy="466147"/>
          </a:xfrm>
        </p:spPr>
        <p:txBody>
          <a:bodyPr lIns="0" tIns="0" rIns="0" bIns="0">
            <a:normAutofit/>
          </a:bodyPr>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50571519"/>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514" userDrawn="1">
          <p15:clr>
            <a:srgbClr val="FBAE40"/>
          </p15:clr>
        </p15:guide>
        <p15:guide id="4" orient="horz" pos="4156" userDrawn="1">
          <p15:clr>
            <a:srgbClr val="FBAE40"/>
          </p15:clr>
        </p15:guide>
        <p15:guide id="5" orient="horz" pos="3543">
          <p15:clr>
            <a:srgbClr val="FBAE40"/>
          </p15:clr>
        </p15:guide>
        <p15:guide id="6" orient="horz" pos="61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Three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4C8D-B22F-A1AA-B0F6-00F3DDCD44F7}"/>
              </a:ext>
            </a:extLst>
          </p:cNvPr>
          <p:cNvSpPr>
            <a:spLocks noGrp="1"/>
          </p:cNvSpPr>
          <p:nvPr>
            <p:ph type="title"/>
          </p:nvPr>
        </p:nvSpPr>
        <p:spPr>
          <a:xfrm>
            <a:off x="695325" y="365125"/>
            <a:ext cx="10801350" cy="1325563"/>
          </a:xfrm>
        </p:spPr>
        <p:txBody>
          <a:bodyPr lIns="0" tIns="0" rIns="0" bIns="0">
            <a:normAutofit/>
          </a:bodyPr>
          <a:lstStyle>
            <a:lvl1pPr>
              <a:defRPr sz="4000">
                <a:solidFill>
                  <a:schemeClr val="bg2"/>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D3BFFC48-9651-9F0B-1D9C-C82D504BCD2B}"/>
              </a:ext>
              <a:ext uri="{C183D7F6-B498-43B3-948B-1728B52AA6E4}">
                <adec:decorative xmlns:adec="http://schemas.microsoft.com/office/drawing/2017/decorative" val="1"/>
              </a:ext>
            </a:extLst>
          </p:cNvPr>
          <p:cNvSpPr>
            <a:spLocks noGrp="1"/>
          </p:cNvSpPr>
          <p:nvPr>
            <p:ph type="dt" sz="half" idx="10"/>
          </p:nvPr>
        </p:nvSpPr>
        <p:spPr>
          <a:xfrm>
            <a:off x="695325" y="6060844"/>
            <a:ext cx="2743200" cy="365125"/>
          </a:xfrm>
        </p:spPr>
        <p:txBody>
          <a:bodyPr lIns="0" tIns="0" rIns="0" bIns="0"/>
          <a:lstStyle/>
          <a:p>
            <a:fld id="{7B36E28B-3D42-FD44-8C6C-4D8E9CFD48AE}" type="datetime1">
              <a:rPr lang="en-GB" smtClean="0"/>
              <a:t>06/11/2024</a:t>
            </a:fld>
            <a:endParaRPr lang="en-US"/>
          </a:p>
        </p:txBody>
      </p:sp>
      <p:sp>
        <p:nvSpPr>
          <p:cNvPr id="7" name="Text Placeholder 6">
            <a:extLst>
              <a:ext uri="{FF2B5EF4-FFF2-40B4-BE49-F238E27FC236}">
                <a16:creationId xmlns:a16="http://schemas.microsoft.com/office/drawing/2014/main" id="{D0FE86C3-AB50-C95A-0361-F3ADB44C23B5}"/>
              </a:ext>
            </a:extLst>
          </p:cNvPr>
          <p:cNvSpPr>
            <a:spLocks noGrp="1"/>
          </p:cNvSpPr>
          <p:nvPr>
            <p:ph type="body" sz="quarter" idx="13" hasCustomPrompt="1"/>
          </p:nvPr>
        </p:nvSpPr>
        <p:spPr>
          <a:xfrm>
            <a:off x="1077290" y="2330395"/>
            <a:ext cx="2743200" cy="1030247"/>
          </a:xfrm>
        </p:spPr>
        <p:txBody>
          <a:bodyPr lIns="0" tIns="0" rIns="0" bIns="0" anchor="ctr">
            <a:normAutofit/>
          </a:bodyPr>
          <a:lstStyle>
            <a:lvl1pPr marL="0" indent="0">
              <a:buNone/>
              <a:defRPr sz="7200">
                <a:solidFill>
                  <a:schemeClr val="bg2"/>
                </a:solidFill>
                <a:latin typeface="+mj-lt"/>
              </a:defRPr>
            </a:lvl1pPr>
          </a:lstStyle>
          <a:p>
            <a:pPr lvl="0"/>
            <a:r>
              <a:rPr lang="en-US" dirty="0"/>
              <a:t>100%</a:t>
            </a:r>
          </a:p>
        </p:txBody>
      </p:sp>
      <p:sp>
        <p:nvSpPr>
          <p:cNvPr id="8" name="Text Placeholder 6">
            <a:extLst>
              <a:ext uri="{FF2B5EF4-FFF2-40B4-BE49-F238E27FC236}">
                <a16:creationId xmlns:a16="http://schemas.microsoft.com/office/drawing/2014/main" id="{D4526DD4-12EF-8BAC-2299-EE29BE0FA049}"/>
              </a:ext>
            </a:extLst>
          </p:cNvPr>
          <p:cNvSpPr>
            <a:spLocks noGrp="1"/>
          </p:cNvSpPr>
          <p:nvPr>
            <p:ph type="body" sz="quarter" idx="14" hasCustomPrompt="1"/>
          </p:nvPr>
        </p:nvSpPr>
        <p:spPr>
          <a:xfrm>
            <a:off x="4724400" y="2330395"/>
            <a:ext cx="2743200" cy="1030247"/>
          </a:xfrm>
        </p:spPr>
        <p:txBody>
          <a:bodyPr lIns="0" tIns="0" rIns="0" bIns="0" anchor="ctr">
            <a:normAutofit/>
          </a:bodyPr>
          <a:lstStyle>
            <a:lvl1pPr marL="0" indent="0">
              <a:buNone/>
              <a:defRPr sz="7200">
                <a:solidFill>
                  <a:schemeClr val="bg2"/>
                </a:solidFill>
                <a:latin typeface="+mj-lt"/>
              </a:defRPr>
            </a:lvl1pPr>
          </a:lstStyle>
          <a:p>
            <a:pPr lvl="0"/>
            <a:r>
              <a:rPr lang="en-US" dirty="0"/>
              <a:t>ABC</a:t>
            </a:r>
          </a:p>
        </p:txBody>
      </p:sp>
      <p:sp>
        <p:nvSpPr>
          <p:cNvPr id="9" name="Text Placeholder 6">
            <a:extLst>
              <a:ext uri="{FF2B5EF4-FFF2-40B4-BE49-F238E27FC236}">
                <a16:creationId xmlns:a16="http://schemas.microsoft.com/office/drawing/2014/main" id="{35F9B615-66C4-0366-09AB-1DE7E30E2E8C}"/>
              </a:ext>
            </a:extLst>
          </p:cNvPr>
          <p:cNvSpPr>
            <a:spLocks noGrp="1"/>
          </p:cNvSpPr>
          <p:nvPr>
            <p:ph type="body" sz="quarter" idx="15" hasCustomPrompt="1"/>
          </p:nvPr>
        </p:nvSpPr>
        <p:spPr>
          <a:xfrm>
            <a:off x="8371510" y="2330395"/>
            <a:ext cx="2743200" cy="1030247"/>
          </a:xfrm>
        </p:spPr>
        <p:txBody>
          <a:bodyPr lIns="0" tIns="0" rIns="0" bIns="0" anchor="ctr">
            <a:normAutofit/>
          </a:bodyPr>
          <a:lstStyle>
            <a:lvl1pPr marL="0" indent="0">
              <a:buNone/>
              <a:defRPr sz="7200">
                <a:solidFill>
                  <a:schemeClr val="bg2"/>
                </a:solidFill>
                <a:latin typeface="+mj-lt"/>
              </a:defRPr>
            </a:lvl1pPr>
          </a:lstStyle>
          <a:p>
            <a:pPr lvl="0"/>
            <a:r>
              <a:rPr lang="en-US" dirty="0"/>
              <a:t>1.000</a:t>
            </a:r>
          </a:p>
        </p:txBody>
      </p:sp>
      <p:sp>
        <p:nvSpPr>
          <p:cNvPr id="14" name="Text Placeholder 13">
            <a:extLst>
              <a:ext uri="{FF2B5EF4-FFF2-40B4-BE49-F238E27FC236}">
                <a16:creationId xmlns:a16="http://schemas.microsoft.com/office/drawing/2014/main" id="{ADBEF57C-FF76-A6C3-2EEF-BA1B16216EC2}"/>
              </a:ext>
            </a:extLst>
          </p:cNvPr>
          <p:cNvSpPr>
            <a:spLocks noGrp="1"/>
          </p:cNvSpPr>
          <p:nvPr>
            <p:ph type="body" sz="quarter" idx="17" hasCustomPrompt="1"/>
          </p:nvPr>
        </p:nvSpPr>
        <p:spPr>
          <a:xfrm>
            <a:off x="1077290" y="3531242"/>
            <a:ext cx="2743200" cy="2093271"/>
          </a:xfrm>
        </p:spPr>
        <p:txBody>
          <a:bodyPr lIns="0" tIns="0" rIns="0" bIns="0">
            <a:norm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a description here for this stat</a:t>
            </a:r>
          </a:p>
        </p:txBody>
      </p:sp>
      <p:sp>
        <p:nvSpPr>
          <p:cNvPr id="15" name="Text Placeholder 13">
            <a:extLst>
              <a:ext uri="{FF2B5EF4-FFF2-40B4-BE49-F238E27FC236}">
                <a16:creationId xmlns:a16="http://schemas.microsoft.com/office/drawing/2014/main" id="{F1C48D0E-A801-DF8C-72D4-C542C8706A54}"/>
              </a:ext>
            </a:extLst>
          </p:cNvPr>
          <p:cNvSpPr>
            <a:spLocks noGrp="1"/>
          </p:cNvSpPr>
          <p:nvPr>
            <p:ph type="body" sz="quarter" idx="18" hasCustomPrompt="1"/>
          </p:nvPr>
        </p:nvSpPr>
        <p:spPr>
          <a:xfrm>
            <a:off x="4724400" y="3531242"/>
            <a:ext cx="2743200" cy="2093271"/>
          </a:xfrm>
        </p:spPr>
        <p:txBody>
          <a:bodyPr lIns="0" tIns="0" rIns="0" bIns="0">
            <a:norm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a description here for this stat</a:t>
            </a:r>
          </a:p>
        </p:txBody>
      </p:sp>
      <p:sp>
        <p:nvSpPr>
          <p:cNvPr id="16" name="Text Placeholder 13">
            <a:extLst>
              <a:ext uri="{FF2B5EF4-FFF2-40B4-BE49-F238E27FC236}">
                <a16:creationId xmlns:a16="http://schemas.microsoft.com/office/drawing/2014/main" id="{96DEC4DE-9877-E01B-BDE6-45CB25D32F25}"/>
              </a:ext>
            </a:extLst>
          </p:cNvPr>
          <p:cNvSpPr>
            <a:spLocks noGrp="1"/>
          </p:cNvSpPr>
          <p:nvPr>
            <p:ph type="body" sz="quarter" idx="19" hasCustomPrompt="1"/>
          </p:nvPr>
        </p:nvSpPr>
        <p:spPr>
          <a:xfrm>
            <a:off x="8371510" y="3531242"/>
            <a:ext cx="2743200" cy="2093271"/>
          </a:xfrm>
        </p:spPr>
        <p:txBody>
          <a:bodyPr lIns="0" tIns="0" rIns="0" bIns="0">
            <a:norm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a description here for this stat</a:t>
            </a:r>
          </a:p>
        </p:txBody>
      </p:sp>
    </p:spTree>
    <p:extLst>
      <p:ext uri="{BB962C8B-B14F-4D97-AF65-F5344CB8AC3E}">
        <p14:creationId xmlns:p14="http://schemas.microsoft.com/office/powerpoint/2010/main" val="3656846092"/>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Title with Three Statist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BFFC48-9651-9F0B-1D9C-C82D504BCD2B}"/>
              </a:ext>
              <a:ext uri="{C183D7F6-B498-43B3-948B-1728B52AA6E4}">
                <adec:decorative xmlns:adec="http://schemas.microsoft.com/office/drawing/2017/decorative" val="1"/>
              </a:ext>
            </a:extLst>
          </p:cNvPr>
          <p:cNvSpPr>
            <a:spLocks noGrp="1"/>
          </p:cNvSpPr>
          <p:nvPr>
            <p:ph type="dt" sz="half" idx="10"/>
          </p:nvPr>
        </p:nvSpPr>
        <p:spPr>
          <a:xfrm>
            <a:off x="695325" y="6060844"/>
            <a:ext cx="2743200" cy="365125"/>
          </a:xfrm>
        </p:spPr>
        <p:txBody>
          <a:bodyPr lIns="0" tIns="0" rIns="0" bIns="0"/>
          <a:lstStyle/>
          <a:p>
            <a:fld id="{8957FB2A-CE76-A840-BA3D-1CF37F110A02}" type="datetime1">
              <a:rPr lang="en-GB" smtClean="0"/>
              <a:t>06/11/2024</a:t>
            </a:fld>
            <a:endParaRPr lang="en-US"/>
          </a:p>
        </p:txBody>
      </p:sp>
      <p:sp>
        <p:nvSpPr>
          <p:cNvPr id="7" name="Text Placeholder 6">
            <a:extLst>
              <a:ext uri="{FF2B5EF4-FFF2-40B4-BE49-F238E27FC236}">
                <a16:creationId xmlns:a16="http://schemas.microsoft.com/office/drawing/2014/main" id="{D0FE86C3-AB50-C95A-0361-F3ADB44C23B5}"/>
              </a:ext>
            </a:extLst>
          </p:cNvPr>
          <p:cNvSpPr>
            <a:spLocks noGrp="1"/>
          </p:cNvSpPr>
          <p:nvPr>
            <p:ph type="body" sz="quarter" idx="13" hasCustomPrompt="1"/>
          </p:nvPr>
        </p:nvSpPr>
        <p:spPr>
          <a:xfrm>
            <a:off x="279689" y="981075"/>
            <a:ext cx="3454565" cy="1030247"/>
          </a:xfrm>
        </p:spPr>
        <p:txBody>
          <a:bodyPr lIns="0" tIns="0" rIns="0" bIns="0" anchor="ctr">
            <a:normAutofit/>
          </a:bodyPr>
          <a:lstStyle>
            <a:lvl1pPr marL="0" indent="0">
              <a:buNone/>
              <a:defRPr sz="7200">
                <a:solidFill>
                  <a:schemeClr val="bg2"/>
                </a:solidFill>
                <a:latin typeface="+mj-lt"/>
              </a:defRPr>
            </a:lvl1pPr>
          </a:lstStyle>
          <a:p>
            <a:pPr lvl="0"/>
            <a:r>
              <a:rPr lang="en-US" dirty="0"/>
              <a:t>100%</a:t>
            </a:r>
          </a:p>
        </p:txBody>
      </p:sp>
      <p:sp>
        <p:nvSpPr>
          <p:cNvPr id="8" name="Text Placeholder 6">
            <a:extLst>
              <a:ext uri="{FF2B5EF4-FFF2-40B4-BE49-F238E27FC236}">
                <a16:creationId xmlns:a16="http://schemas.microsoft.com/office/drawing/2014/main" id="{D4526DD4-12EF-8BAC-2299-EE29BE0FA049}"/>
              </a:ext>
            </a:extLst>
          </p:cNvPr>
          <p:cNvSpPr>
            <a:spLocks noGrp="1"/>
          </p:cNvSpPr>
          <p:nvPr>
            <p:ph type="body" sz="quarter" idx="14" hasCustomPrompt="1"/>
          </p:nvPr>
        </p:nvSpPr>
        <p:spPr>
          <a:xfrm>
            <a:off x="4368717" y="981075"/>
            <a:ext cx="3454564" cy="1030247"/>
          </a:xfrm>
        </p:spPr>
        <p:txBody>
          <a:bodyPr lIns="0" tIns="0" rIns="0" bIns="0" anchor="ctr">
            <a:normAutofit/>
          </a:bodyPr>
          <a:lstStyle>
            <a:lvl1pPr marL="0" indent="0">
              <a:buNone/>
              <a:defRPr sz="7200">
                <a:solidFill>
                  <a:schemeClr val="bg2"/>
                </a:solidFill>
                <a:latin typeface="+mj-lt"/>
              </a:defRPr>
            </a:lvl1pPr>
          </a:lstStyle>
          <a:p>
            <a:pPr lvl="0"/>
            <a:r>
              <a:rPr lang="en-US" dirty="0"/>
              <a:t>ABC</a:t>
            </a:r>
          </a:p>
        </p:txBody>
      </p:sp>
      <p:sp>
        <p:nvSpPr>
          <p:cNvPr id="9" name="Text Placeholder 6">
            <a:extLst>
              <a:ext uri="{FF2B5EF4-FFF2-40B4-BE49-F238E27FC236}">
                <a16:creationId xmlns:a16="http://schemas.microsoft.com/office/drawing/2014/main" id="{35F9B615-66C4-0366-09AB-1DE7E30E2E8C}"/>
              </a:ext>
            </a:extLst>
          </p:cNvPr>
          <p:cNvSpPr>
            <a:spLocks noGrp="1"/>
          </p:cNvSpPr>
          <p:nvPr>
            <p:ph type="body" sz="quarter" idx="15" hasCustomPrompt="1"/>
          </p:nvPr>
        </p:nvSpPr>
        <p:spPr>
          <a:xfrm>
            <a:off x="8457743" y="981075"/>
            <a:ext cx="3454567" cy="1030247"/>
          </a:xfrm>
        </p:spPr>
        <p:txBody>
          <a:bodyPr lIns="0" tIns="0" rIns="0" bIns="0" anchor="ctr">
            <a:normAutofit/>
          </a:bodyPr>
          <a:lstStyle>
            <a:lvl1pPr marL="0" indent="0">
              <a:buNone/>
              <a:defRPr sz="7200">
                <a:solidFill>
                  <a:schemeClr val="bg2"/>
                </a:solidFill>
                <a:latin typeface="+mj-lt"/>
              </a:defRPr>
            </a:lvl1pPr>
          </a:lstStyle>
          <a:p>
            <a:pPr lvl="0"/>
            <a:r>
              <a:rPr lang="en-US" dirty="0"/>
              <a:t>1.000</a:t>
            </a:r>
          </a:p>
        </p:txBody>
      </p:sp>
      <p:sp>
        <p:nvSpPr>
          <p:cNvPr id="14" name="Text Placeholder 13">
            <a:extLst>
              <a:ext uri="{FF2B5EF4-FFF2-40B4-BE49-F238E27FC236}">
                <a16:creationId xmlns:a16="http://schemas.microsoft.com/office/drawing/2014/main" id="{ADBEF57C-FF76-A6C3-2EEF-BA1B16216EC2}"/>
              </a:ext>
            </a:extLst>
          </p:cNvPr>
          <p:cNvSpPr>
            <a:spLocks noGrp="1"/>
          </p:cNvSpPr>
          <p:nvPr>
            <p:ph type="body" sz="quarter" idx="17" hasCustomPrompt="1"/>
          </p:nvPr>
        </p:nvSpPr>
        <p:spPr>
          <a:xfrm>
            <a:off x="279690" y="2181922"/>
            <a:ext cx="3454566" cy="3442591"/>
          </a:xfrm>
        </p:spPr>
        <p:txBody>
          <a:bodyPr lIns="0" tIns="0" rIns="0" bIns="0">
            <a:norm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a description here for this stat</a:t>
            </a:r>
          </a:p>
        </p:txBody>
      </p:sp>
      <p:sp>
        <p:nvSpPr>
          <p:cNvPr id="15" name="Text Placeholder 13">
            <a:extLst>
              <a:ext uri="{FF2B5EF4-FFF2-40B4-BE49-F238E27FC236}">
                <a16:creationId xmlns:a16="http://schemas.microsoft.com/office/drawing/2014/main" id="{F1C48D0E-A801-DF8C-72D4-C542C8706A54}"/>
              </a:ext>
            </a:extLst>
          </p:cNvPr>
          <p:cNvSpPr>
            <a:spLocks noGrp="1"/>
          </p:cNvSpPr>
          <p:nvPr>
            <p:ph type="body" sz="quarter" idx="18" hasCustomPrompt="1"/>
          </p:nvPr>
        </p:nvSpPr>
        <p:spPr>
          <a:xfrm>
            <a:off x="4368717" y="2181922"/>
            <a:ext cx="3454565" cy="3442591"/>
          </a:xfrm>
        </p:spPr>
        <p:txBody>
          <a:bodyPr lIns="0" tIns="0" rIns="0" bIns="0">
            <a:norm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a description here for this stat</a:t>
            </a:r>
          </a:p>
        </p:txBody>
      </p:sp>
      <p:sp>
        <p:nvSpPr>
          <p:cNvPr id="16" name="Text Placeholder 13">
            <a:extLst>
              <a:ext uri="{FF2B5EF4-FFF2-40B4-BE49-F238E27FC236}">
                <a16:creationId xmlns:a16="http://schemas.microsoft.com/office/drawing/2014/main" id="{96DEC4DE-9877-E01B-BDE6-45CB25D32F25}"/>
              </a:ext>
            </a:extLst>
          </p:cNvPr>
          <p:cNvSpPr>
            <a:spLocks noGrp="1"/>
          </p:cNvSpPr>
          <p:nvPr>
            <p:ph type="body" sz="quarter" idx="19" hasCustomPrompt="1"/>
          </p:nvPr>
        </p:nvSpPr>
        <p:spPr>
          <a:xfrm>
            <a:off x="8457743" y="2181922"/>
            <a:ext cx="3454567" cy="3442591"/>
          </a:xfrm>
        </p:spPr>
        <p:txBody>
          <a:bodyPr lIns="0" tIns="0" rIns="0" bIns="0">
            <a:norm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a description here for this stat</a:t>
            </a:r>
          </a:p>
        </p:txBody>
      </p:sp>
      <p:sp>
        <p:nvSpPr>
          <p:cNvPr id="3" name="Title 1">
            <a:extLst>
              <a:ext uri="{FF2B5EF4-FFF2-40B4-BE49-F238E27FC236}">
                <a16:creationId xmlns:a16="http://schemas.microsoft.com/office/drawing/2014/main" id="{843DA8B4-3124-3FAE-B484-33D1730A8C40}"/>
              </a:ext>
            </a:extLst>
          </p:cNvPr>
          <p:cNvSpPr>
            <a:spLocks noGrp="1"/>
          </p:cNvSpPr>
          <p:nvPr>
            <p:ph type="title"/>
          </p:nvPr>
        </p:nvSpPr>
        <p:spPr>
          <a:xfrm>
            <a:off x="279690" y="267114"/>
            <a:ext cx="11648786" cy="466147"/>
          </a:xfrm>
        </p:spPr>
        <p:txBody>
          <a:bodyPr lIns="0" tIns="0" rIns="0" bIns="0">
            <a:normAutofit/>
          </a:bodyPr>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3677104"/>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514" userDrawn="1">
          <p15:clr>
            <a:srgbClr val="FBAE40"/>
          </p15:clr>
        </p15:guide>
        <p15:guide id="4" orient="horz" pos="3884">
          <p15:clr>
            <a:srgbClr val="FBAE40"/>
          </p15:clr>
        </p15:guide>
        <p15:guide id="5" orient="horz" pos="3543">
          <p15:clr>
            <a:srgbClr val="FBAE40"/>
          </p15:clr>
        </p15:guide>
        <p15:guide id="6" orient="horz" pos="61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Statistic an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BFFC48-9651-9F0B-1D9C-C82D504BCD2B}"/>
              </a:ext>
              <a:ext uri="{C183D7F6-B498-43B3-948B-1728B52AA6E4}">
                <adec:decorative xmlns:adec="http://schemas.microsoft.com/office/drawing/2017/decorative" val="1"/>
              </a:ext>
            </a:extLst>
          </p:cNvPr>
          <p:cNvSpPr>
            <a:spLocks noGrp="1"/>
          </p:cNvSpPr>
          <p:nvPr>
            <p:ph type="dt" sz="half" idx="10"/>
          </p:nvPr>
        </p:nvSpPr>
        <p:spPr>
          <a:xfrm>
            <a:off x="695325" y="6060844"/>
            <a:ext cx="2743200" cy="365125"/>
          </a:xfrm>
        </p:spPr>
        <p:txBody>
          <a:bodyPr lIns="0" tIns="0" rIns="0" bIns="0"/>
          <a:lstStyle/>
          <a:p>
            <a:fld id="{D8436C6F-A30D-484C-9ED3-DB47D4CE3F41}" type="datetime1">
              <a:rPr lang="en-GB" smtClean="0"/>
              <a:t>06/11/2024</a:t>
            </a:fld>
            <a:endParaRPr lang="en-US"/>
          </a:p>
        </p:txBody>
      </p:sp>
      <p:sp>
        <p:nvSpPr>
          <p:cNvPr id="7" name="Text Placeholder 6">
            <a:extLst>
              <a:ext uri="{FF2B5EF4-FFF2-40B4-BE49-F238E27FC236}">
                <a16:creationId xmlns:a16="http://schemas.microsoft.com/office/drawing/2014/main" id="{D0FE86C3-AB50-C95A-0361-F3ADB44C23B5}"/>
              </a:ext>
            </a:extLst>
          </p:cNvPr>
          <p:cNvSpPr>
            <a:spLocks noGrp="1"/>
          </p:cNvSpPr>
          <p:nvPr>
            <p:ph type="body" sz="quarter" idx="13" hasCustomPrompt="1"/>
          </p:nvPr>
        </p:nvSpPr>
        <p:spPr>
          <a:xfrm>
            <a:off x="695324" y="2330395"/>
            <a:ext cx="4860523" cy="1030247"/>
          </a:xfrm>
        </p:spPr>
        <p:txBody>
          <a:bodyPr lIns="0" tIns="0" rIns="0" bIns="0" anchor="ctr">
            <a:normAutofit/>
          </a:bodyPr>
          <a:lstStyle>
            <a:lvl1pPr marL="0" indent="0">
              <a:buNone/>
              <a:defRPr sz="7200">
                <a:solidFill>
                  <a:schemeClr val="bg2"/>
                </a:solidFill>
                <a:latin typeface="+mj-lt"/>
              </a:defRPr>
            </a:lvl1pPr>
          </a:lstStyle>
          <a:p>
            <a:pPr lvl="0"/>
            <a:r>
              <a:rPr lang="en-US" dirty="0"/>
              <a:t>100%</a:t>
            </a:r>
          </a:p>
        </p:txBody>
      </p:sp>
      <p:sp>
        <p:nvSpPr>
          <p:cNvPr id="14" name="Text Placeholder 13">
            <a:extLst>
              <a:ext uri="{FF2B5EF4-FFF2-40B4-BE49-F238E27FC236}">
                <a16:creationId xmlns:a16="http://schemas.microsoft.com/office/drawing/2014/main" id="{ADBEF57C-FF76-A6C3-2EEF-BA1B16216EC2}"/>
              </a:ext>
            </a:extLst>
          </p:cNvPr>
          <p:cNvSpPr>
            <a:spLocks noGrp="1"/>
          </p:cNvSpPr>
          <p:nvPr>
            <p:ph type="body" sz="quarter" idx="17" hasCustomPrompt="1"/>
          </p:nvPr>
        </p:nvSpPr>
        <p:spPr>
          <a:xfrm>
            <a:off x="695325" y="3531242"/>
            <a:ext cx="4860522" cy="2093271"/>
          </a:xfrm>
        </p:spPr>
        <p:txBody>
          <a:bodyPr lIns="0" tIns="0" rIns="0" bIns="0">
            <a:norm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a description here for this stat</a:t>
            </a:r>
          </a:p>
        </p:txBody>
      </p:sp>
      <p:sp>
        <p:nvSpPr>
          <p:cNvPr id="3" name="Title 1">
            <a:extLst>
              <a:ext uri="{FF2B5EF4-FFF2-40B4-BE49-F238E27FC236}">
                <a16:creationId xmlns:a16="http://schemas.microsoft.com/office/drawing/2014/main" id="{AB588F3C-19ED-87FB-A268-CB837759D954}"/>
              </a:ext>
            </a:extLst>
          </p:cNvPr>
          <p:cNvSpPr>
            <a:spLocks noGrp="1"/>
          </p:cNvSpPr>
          <p:nvPr>
            <p:ph type="title"/>
          </p:nvPr>
        </p:nvSpPr>
        <p:spPr>
          <a:xfrm>
            <a:off x="695322" y="365125"/>
            <a:ext cx="4860525" cy="1325563"/>
          </a:xfrm>
        </p:spPr>
        <p:txBody>
          <a:bodyPr lIns="0" tIns="0" rIns="0" bIns="0">
            <a:normAutofit/>
          </a:bodyPr>
          <a:lstStyle>
            <a:lvl1pPr>
              <a:defRPr sz="4000">
                <a:solidFill>
                  <a:schemeClr val="bg2"/>
                </a:solidFill>
              </a:defRPr>
            </a:lvl1pPr>
          </a:lstStyle>
          <a:p>
            <a:r>
              <a:rPr lang="en-US"/>
              <a:t>Click to edit Master title style</a:t>
            </a:r>
            <a:endParaRPr lang="en-US" dirty="0"/>
          </a:p>
        </p:txBody>
      </p:sp>
      <p:sp>
        <p:nvSpPr>
          <p:cNvPr id="5" name="Picture Placeholder 6">
            <a:extLst>
              <a:ext uri="{FF2B5EF4-FFF2-40B4-BE49-F238E27FC236}">
                <a16:creationId xmlns:a16="http://schemas.microsoft.com/office/drawing/2014/main" id="{3FD4302D-CD43-5E35-33F9-02F9B3D43200}"/>
              </a:ext>
            </a:extLst>
          </p:cNvPr>
          <p:cNvSpPr>
            <a:spLocks noGrp="1"/>
          </p:cNvSpPr>
          <p:nvPr>
            <p:ph type="pic" sz="quarter" idx="18" hasCustomPrompt="1"/>
          </p:nvPr>
        </p:nvSpPr>
        <p:spPr>
          <a:xfrm>
            <a:off x="6096000" y="0"/>
            <a:ext cx="6096000" cy="6858000"/>
          </a:xfrm>
        </p:spPr>
        <p:txBody>
          <a:bodyPr tIns="2304000"/>
          <a:lstStyle>
            <a:lvl1pPr marL="0" indent="0" algn="ctr">
              <a:buNone/>
              <a:defRPr>
                <a:latin typeface="+mn-lt"/>
              </a:defRPr>
            </a:lvl1pPr>
          </a:lstStyle>
          <a:p>
            <a:r>
              <a:rPr lang="en-US" dirty="0"/>
              <a:t>Click icon below to add image</a:t>
            </a:r>
          </a:p>
        </p:txBody>
      </p:sp>
    </p:spTree>
    <p:extLst>
      <p:ext uri="{BB962C8B-B14F-4D97-AF65-F5344CB8AC3E}">
        <p14:creationId xmlns:p14="http://schemas.microsoft.com/office/powerpoint/2010/main" val="92216831"/>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Title with Statistic an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BFFC48-9651-9F0B-1D9C-C82D504BCD2B}"/>
              </a:ext>
              <a:ext uri="{C183D7F6-B498-43B3-948B-1728B52AA6E4}">
                <adec:decorative xmlns:adec="http://schemas.microsoft.com/office/drawing/2017/decorative" val="1"/>
              </a:ext>
            </a:extLst>
          </p:cNvPr>
          <p:cNvSpPr>
            <a:spLocks noGrp="1"/>
          </p:cNvSpPr>
          <p:nvPr>
            <p:ph type="dt" sz="half" idx="10"/>
          </p:nvPr>
        </p:nvSpPr>
        <p:spPr>
          <a:xfrm>
            <a:off x="695325" y="6060844"/>
            <a:ext cx="2743200" cy="365125"/>
          </a:xfrm>
        </p:spPr>
        <p:txBody>
          <a:bodyPr lIns="0" tIns="0" rIns="0" bIns="0"/>
          <a:lstStyle/>
          <a:p>
            <a:fld id="{6D39A810-80CC-214B-83C9-210C24F102FE}" type="datetime1">
              <a:rPr lang="en-GB" smtClean="0"/>
              <a:t>06/11/2024</a:t>
            </a:fld>
            <a:endParaRPr lang="en-US"/>
          </a:p>
        </p:txBody>
      </p:sp>
      <p:sp>
        <p:nvSpPr>
          <p:cNvPr id="7" name="Text Placeholder 6">
            <a:extLst>
              <a:ext uri="{FF2B5EF4-FFF2-40B4-BE49-F238E27FC236}">
                <a16:creationId xmlns:a16="http://schemas.microsoft.com/office/drawing/2014/main" id="{D0FE86C3-AB50-C95A-0361-F3ADB44C23B5}"/>
              </a:ext>
            </a:extLst>
          </p:cNvPr>
          <p:cNvSpPr>
            <a:spLocks noGrp="1"/>
          </p:cNvSpPr>
          <p:nvPr>
            <p:ph type="body" sz="quarter" idx="13" hasCustomPrompt="1"/>
          </p:nvPr>
        </p:nvSpPr>
        <p:spPr>
          <a:xfrm>
            <a:off x="263525" y="1000375"/>
            <a:ext cx="5507883" cy="1030247"/>
          </a:xfrm>
        </p:spPr>
        <p:txBody>
          <a:bodyPr lIns="0" tIns="0" rIns="0" bIns="0" anchor="ctr">
            <a:normAutofit/>
          </a:bodyPr>
          <a:lstStyle>
            <a:lvl1pPr marL="0" indent="0">
              <a:buNone/>
              <a:defRPr sz="7200">
                <a:solidFill>
                  <a:schemeClr val="bg2"/>
                </a:solidFill>
                <a:latin typeface="+mj-lt"/>
              </a:defRPr>
            </a:lvl1pPr>
          </a:lstStyle>
          <a:p>
            <a:pPr lvl="0"/>
            <a:r>
              <a:rPr lang="en-US" dirty="0"/>
              <a:t>100%</a:t>
            </a:r>
          </a:p>
        </p:txBody>
      </p:sp>
      <p:sp>
        <p:nvSpPr>
          <p:cNvPr id="14" name="Text Placeholder 13">
            <a:extLst>
              <a:ext uri="{FF2B5EF4-FFF2-40B4-BE49-F238E27FC236}">
                <a16:creationId xmlns:a16="http://schemas.microsoft.com/office/drawing/2014/main" id="{ADBEF57C-FF76-A6C3-2EEF-BA1B16216EC2}"/>
              </a:ext>
            </a:extLst>
          </p:cNvPr>
          <p:cNvSpPr>
            <a:spLocks noGrp="1"/>
          </p:cNvSpPr>
          <p:nvPr>
            <p:ph type="body" sz="quarter" idx="17" hasCustomPrompt="1"/>
          </p:nvPr>
        </p:nvSpPr>
        <p:spPr>
          <a:xfrm>
            <a:off x="263526" y="2201222"/>
            <a:ext cx="5507882" cy="3567753"/>
          </a:xfrm>
        </p:spPr>
        <p:txBody>
          <a:bodyPr lIns="0" tIns="0" rIns="0" bIns="0">
            <a:norm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a description here for this stat</a:t>
            </a:r>
          </a:p>
        </p:txBody>
      </p:sp>
      <p:sp>
        <p:nvSpPr>
          <p:cNvPr id="5" name="Picture Placeholder 6">
            <a:extLst>
              <a:ext uri="{FF2B5EF4-FFF2-40B4-BE49-F238E27FC236}">
                <a16:creationId xmlns:a16="http://schemas.microsoft.com/office/drawing/2014/main" id="{3FD4302D-CD43-5E35-33F9-02F9B3D43200}"/>
              </a:ext>
            </a:extLst>
          </p:cNvPr>
          <p:cNvSpPr>
            <a:spLocks noGrp="1"/>
          </p:cNvSpPr>
          <p:nvPr>
            <p:ph type="pic" sz="quarter" idx="18" hasCustomPrompt="1"/>
          </p:nvPr>
        </p:nvSpPr>
        <p:spPr>
          <a:xfrm>
            <a:off x="6096000" y="0"/>
            <a:ext cx="6096000" cy="6858000"/>
          </a:xfrm>
        </p:spPr>
        <p:txBody>
          <a:bodyPr tIns="2304000"/>
          <a:lstStyle>
            <a:lvl1pPr marL="0" indent="0" algn="ctr">
              <a:buNone/>
              <a:defRPr>
                <a:latin typeface="+mn-lt"/>
              </a:defRPr>
            </a:lvl1pPr>
          </a:lstStyle>
          <a:p>
            <a:r>
              <a:rPr lang="en-US" dirty="0"/>
              <a:t>Click icon below to add image</a:t>
            </a:r>
          </a:p>
        </p:txBody>
      </p:sp>
      <p:sp>
        <p:nvSpPr>
          <p:cNvPr id="2" name="Title 1">
            <a:extLst>
              <a:ext uri="{FF2B5EF4-FFF2-40B4-BE49-F238E27FC236}">
                <a16:creationId xmlns:a16="http://schemas.microsoft.com/office/drawing/2014/main" id="{0681E59F-B724-B434-A5CD-181850F01A63}"/>
              </a:ext>
            </a:extLst>
          </p:cNvPr>
          <p:cNvSpPr>
            <a:spLocks noGrp="1"/>
          </p:cNvSpPr>
          <p:nvPr>
            <p:ph type="title"/>
          </p:nvPr>
        </p:nvSpPr>
        <p:spPr>
          <a:xfrm>
            <a:off x="279689" y="267114"/>
            <a:ext cx="11685299" cy="466147"/>
          </a:xfrm>
        </p:spPr>
        <p:txBody>
          <a:bodyPr lIns="0" tIns="0" rIns="0" bIns="0">
            <a:normAutofit/>
          </a:bodyPr>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121330934"/>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537" userDrawn="1">
          <p15:clr>
            <a:srgbClr val="FBAE40"/>
          </p15:clr>
        </p15:guide>
        <p15:guide id="5" orient="horz" pos="3634" userDrawn="1">
          <p15:clr>
            <a:srgbClr val="FBAE40"/>
          </p15:clr>
        </p15:guide>
        <p15:guide id="6" orient="horz" pos="61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Full Slide)">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22E23C5E-87E8-8451-DFEF-2C5890BCB42C}"/>
              </a:ext>
            </a:extLst>
          </p:cNvPr>
          <p:cNvSpPr>
            <a:spLocks noGrp="1"/>
          </p:cNvSpPr>
          <p:nvPr>
            <p:ph type="pic" sz="quarter" idx="13" hasCustomPrompt="1"/>
          </p:nvPr>
        </p:nvSpPr>
        <p:spPr>
          <a:xfrm>
            <a:off x="0" y="0"/>
            <a:ext cx="12192000" cy="6858000"/>
          </a:xfrm>
        </p:spPr>
        <p:txBody>
          <a:bodyPr tIns="2304000"/>
          <a:lstStyle>
            <a:lvl1pPr marL="0" indent="0" algn="ctr">
              <a:buNone/>
              <a:defRPr>
                <a:latin typeface="+mn-lt"/>
              </a:defRPr>
            </a:lvl1pPr>
          </a:lstStyle>
          <a:p>
            <a:r>
              <a:rPr lang="en-US" dirty="0"/>
              <a:t>Click icon below to add image</a:t>
            </a:r>
          </a:p>
        </p:txBody>
      </p:sp>
    </p:spTree>
    <p:extLst>
      <p:ext uri="{BB962C8B-B14F-4D97-AF65-F5344CB8AC3E}">
        <p14:creationId xmlns:p14="http://schemas.microsoft.com/office/powerpoint/2010/main" val="3106847391"/>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Full Slide with Caption)">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22E23C5E-87E8-8451-DFEF-2C5890BCB42C}"/>
              </a:ext>
            </a:extLst>
          </p:cNvPr>
          <p:cNvSpPr>
            <a:spLocks noGrp="1"/>
          </p:cNvSpPr>
          <p:nvPr>
            <p:ph type="pic" sz="quarter" idx="13" hasCustomPrompt="1"/>
          </p:nvPr>
        </p:nvSpPr>
        <p:spPr>
          <a:xfrm>
            <a:off x="0" y="0"/>
            <a:ext cx="12192000" cy="5731727"/>
          </a:xfrm>
        </p:spPr>
        <p:txBody>
          <a:bodyPr tIns="2304000"/>
          <a:lstStyle>
            <a:lvl1pPr marL="0" indent="0" algn="ctr">
              <a:buNone/>
              <a:defRPr>
                <a:latin typeface="+mn-lt"/>
              </a:defRPr>
            </a:lvl1pPr>
          </a:lstStyle>
          <a:p>
            <a:r>
              <a:rPr lang="en-US" dirty="0"/>
              <a:t>Click icon below to add image</a:t>
            </a:r>
          </a:p>
        </p:txBody>
      </p:sp>
      <p:sp>
        <p:nvSpPr>
          <p:cNvPr id="7" name="Text Placeholder 6">
            <a:extLst>
              <a:ext uri="{FF2B5EF4-FFF2-40B4-BE49-F238E27FC236}">
                <a16:creationId xmlns:a16="http://schemas.microsoft.com/office/drawing/2014/main" id="{F462DA6D-58DF-869A-00EB-DAA89774534F}"/>
              </a:ext>
            </a:extLst>
          </p:cNvPr>
          <p:cNvSpPr>
            <a:spLocks noGrp="1"/>
          </p:cNvSpPr>
          <p:nvPr>
            <p:ph type="body" sz="quarter" idx="14" hasCustomPrompt="1"/>
          </p:nvPr>
        </p:nvSpPr>
        <p:spPr>
          <a:xfrm>
            <a:off x="0" y="5624513"/>
            <a:ext cx="12192000" cy="1233487"/>
          </a:xfrm>
          <a:solidFill>
            <a:schemeClr val="accent1"/>
          </a:solidFill>
        </p:spPr>
        <p:txBody>
          <a:bodyPr lIns="720000" tIns="180000" rIns="720000" bIns="180000">
            <a:normAutofit/>
          </a:bodyPr>
          <a:lstStyle>
            <a:lvl1pPr marL="0" indent="0">
              <a:buNone/>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image caption</a:t>
            </a:r>
          </a:p>
        </p:txBody>
      </p:sp>
    </p:spTree>
    <p:extLst>
      <p:ext uri="{BB962C8B-B14F-4D97-AF65-F5344CB8AC3E}">
        <p14:creationId xmlns:p14="http://schemas.microsoft.com/office/powerpoint/2010/main" val="3447414420"/>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Full Slide)">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E07B0A19-4CFF-CB20-EC9E-13C4627EFA0B}"/>
              </a:ext>
            </a:extLst>
          </p:cNvPr>
          <p:cNvSpPr>
            <a:spLocks noGrp="1"/>
          </p:cNvSpPr>
          <p:nvPr>
            <p:ph type="media" sz="quarter" idx="13" hasCustomPrompt="1"/>
          </p:nvPr>
        </p:nvSpPr>
        <p:spPr>
          <a:xfrm>
            <a:off x="0" y="-20642"/>
            <a:ext cx="12192000" cy="6858000"/>
          </a:xfrm>
        </p:spPr>
        <p:txBody>
          <a:bodyPr tIns="2304000" anchor="t"/>
          <a:lstStyle>
            <a:lvl1pPr marL="0" indent="0" algn="ctr">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Click icon below to add video</a:t>
            </a:r>
          </a:p>
        </p:txBody>
      </p:sp>
    </p:spTree>
    <p:extLst>
      <p:ext uri="{BB962C8B-B14F-4D97-AF65-F5344CB8AC3E}">
        <p14:creationId xmlns:p14="http://schemas.microsoft.com/office/powerpoint/2010/main" val="33478728"/>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ideo (Full Slide with Caption)">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E07B0A19-4CFF-CB20-EC9E-13C4627EFA0B}"/>
              </a:ext>
            </a:extLst>
          </p:cNvPr>
          <p:cNvSpPr>
            <a:spLocks noGrp="1"/>
          </p:cNvSpPr>
          <p:nvPr>
            <p:ph type="media" sz="quarter" idx="13" hasCustomPrompt="1"/>
          </p:nvPr>
        </p:nvSpPr>
        <p:spPr>
          <a:xfrm>
            <a:off x="0" y="0"/>
            <a:ext cx="12192000" cy="6858000"/>
          </a:xfrm>
        </p:spPr>
        <p:txBody>
          <a:bodyPr tIns="2304000" anchor="t"/>
          <a:lstStyle>
            <a:lvl1pPr marL="0" indent="0" algn="ctr">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Click icon below to add video</a:t>
            </a:r>
          </a:p>
        </p:txBody>
      </p:sp>
      <p:sp>
        <p:nvSpPr>
          <p:cNvPr id="2" name="Text Placeholder 6">
            <a:extLst>
              <a:ext uri="{FF2B5EF4-FFF2-40B4-BE49-F238E27FC236}">
                <a16:creationId xmlns:a16="http://schemas.microsoft.com/office/drawing/2014/main" id="{AEB8B635-780F-52DA-4A09-428A58519DB1}"/>
              </a:ext>
            </a:extLst>
          </p:cNvPr>
          <p:cNvSpPr>
            <a:spLocks noGrp="1"/>
          </p:cNvSpPr>
          <p:nvPr>
            <p:ph type="body" sz="quarter" idx="14" hasCustomPrompt="1"/>
          </p:nvPr>
        </p:nvSpPr>
        <p:spPr>
          <a:xfrm>
            <a:off x="695324" y="5152022"/>
            <a:ext cx="10801349" cy="1019355"/>
          </a:xfrm>
          <a:solidFill>
            <a:schemeClr val="accent1"/>
          </a:solidFill>
        </p:spPr>
        <p:txBody>
          <a:bodyPr lIns="180000" tIns="180000" rIns="180000" bIns="180000">
            <a:normAutofit/>
          </a:bodyPr>
          <a:lstStyle>
            <a:lvl1pPr marL="0" indent="0">
              <a:buNone/>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video caption</a:t>
            </a:r>
          </a:p>
        </p:txBody>
      </p:sp>
    </p:spTree>
    <p:extLst>
      <p:ext uri="{BB962C8B-B14F-4D97-AF65-F5344CB8AC3E}">
        <p14:creationId xmlns:p14="http://schemas.microsoft.com/office/powerpoint/2010/main" val="2018216288"/>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B365-9AC4-B165-03CC-6E4B185C5141}"/>
              </a:ext>
            </a:extLst>
          </p:cNvPr>
          <p:cNvSpPr>
            <a:spLocks noGrp="1"/>
          </p:cNvSpPr>
          <p:nvPr>
            <p:ph type="ctrTitle"/>
          </p:nvPr>
        </p:nvSpPr>
        <p:spPr>
          <a:xfrm>
            <a:off x="1160585" y="2161308"/>
            <a:ext cx="9765323" cy="2458193"/>
          </a:xfrm>
        </p:spPr>
        <p:txBody>
          <a:bodyPr lIns="0" tIns="0" rIns="0" bIns="0" anchor="ctr"/>
          <a:lstStyle>
            <a:lvl1pPr algn="l">
              <a:defRPr sz="6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50959EC-135D-53D5-2161-70591ABB1772}"/>
              </a:ext>
            </a:extLst>
          </p:cNvPr>
          <p:cNvSpPr>
            <a:spLocks noGrp="1"/>
          </p:cNvSpPr>
          <p:nvPr>
            <p:ph type="subTitle" idx="1"/>
          </p:nvPr>
        </p:nvSpPr>
        <p:spPr>
          <a:xfrm>
            <a:off x="1160585" y="5531117"/>
            <a:ext cx="5400675" cy="721040"/>
          </a:xfrm>
        </p:spPr>
        <p:txBody>
          <a:bodyPr lIns="0" tIns="0" rIns="0" bIns="0" anchor="b"/>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Graphic 3">
            <a:extLst>
              <a:ext uri="{FF2B5EF4-FFF2-40B4-BE49-F238E27FC236}">
                <a16:creationId xmlns:a16="http://schemas.microsoft.com/office/drawing/2014/main" id="{53EC8C28-AA84-D561-D863-963D4605E6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83971" y="5283962"/>
            <a:ext cx="3240000" cy="1088153"/>
          </a:xfrm>
          <a:prstGeom prst="rect">
            <a:avLst/>
          </a:prstGeom>
        </p:spPr>
      </p:pic>
      <p:sp>
        <p:nvSpPr>
          <p:cNvPr id="5" name="Rectangle 4">
            <a:extLst>
              <a:ext uri="{FF2B5EF4-FFF2-40B4-BE49-F238E27FC236}">
                <a16:creationId xmlns:a16="http://schemas.microsoft.com/office/drawing/2014/main" id="{A8D5556D-1EE3-4D28-6BAF-FD9BB1E04F42}"/>
              </a:ext>
            </a:extLst>
          </p:cNvPr>
          <p:cNvSpPr/>
          <p:nvPr userDrawn="1"/>
        </p:nvSpPr>
        <p:spPr>
          <a:xfrm>
            <a:off x="605325" y="2449773"/>
            <a:ext cx="180000" cy="17742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975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guide id="3" pos="7242" userDrawn="1">
          <p15:clr>
            <a:srgbClr val="FBAE40"/>
          </p15:clr>
        </p15:guide>
        <p15:guide id="4" orient="horz" pos="3884" userDrawn="1">
          <p15:clr>
            <a:srgbClr val="FBAE40"/>
          </p15:clr>
        </p15:guide>
        <p15:guide id="5" orient="horz" pos="354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uest/Speak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B365-9AC4-B165-03CC-6E4B185C5141}"/>
              </a:ext>
            </a:extLst>
          </p:cNvPr>
          <p:cNvSpPr>
            <a:spLocks noGrp="1"/>
          </p:cNvSpPr>
          <p:nvPr>
            <p:ph type="ctrTitle" hasCustomPrompt="1"/>
          </p:nvPr>
        </p:nvSpPr>
        <p:spPr>
          <a:xfrm>
            <a:off x="5018048" y="1471962"/>
            <a:ext cx="6478627" cy="2237680"/>
          </a:xfrm>
        </p:spPr>
        <p:txBody>
          <a:bodyPr lIns="0" tIns="0" rIns="0" bIns="0" anchor="b">
            <a:normAutofit/>
          </a:bodyPr>
          <a:lstStyle>
            <a:lvl1pPr algn="l">
              <a:defRPr sz="4800">
                <a:solidFill>
                  <a:schemeClr val="bg1"/>
                </a:solidFill>
              </a:defRPr>
            </a:lvl1pPr>
          </a:lstStyle>
          <a:p>
            <a:r>
              <a:rPr lang="en-GB" dirty="0"/>
              <a:t>Click to add guest/speaker name</a:t>
            </a:r>
            <a:endParaRPr lang="en-US" dirty="0"/>
          </a:p>
        </p:txBody>
      </p:sp>
      <p:sp>
        <p:nvSpPr>
          <p:cNvPr id="3" name="Subtitle 2">
            <a:extLst>
              <a:ext uri="{FF2B5EF4-FFF2-40B4-BE49-F238E27FC236}">
                <a16:creationId xmlns:a16="http://schemas.microsoft.com/office/drawing/2014/main" id="{D50959EC-135D-53D5-2161-70591ABB1772}"/>
              </a:ext>
            </a:extLst>
          </p:cNvPr>
          <p:cNvSpPr>
            <a:spLocks noGrp="1"/>
          </p:cNvSpPr>
          <p:nvPr>
            <p:ph type="subTitle" idx="1" hasCustomPrompt="1"/>
          </p:nvPr>
        </p:nvSpPr>
        <p:spPr>
          <a:xfrm>
            <a:off x="5018048" y="3924125"/>
            <a:ext cx="6478628" cy="1183134"/>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guest/speaker details</a:t>
            </a:r>
            <a:endParaRPr lang="en-US" dirty="0"/>
          </a:p>
        </p:txBody>
      </p:sp>
      <p:sp>
        <p:nvSpPr>
          <p:cNvPr id="7" name="Picture Placeholder 6">
            <a:extLst>
              <a:ext uri="{FF2B5EF4-FFF2-40B4-BE49-F238E27FC236}">
                <a16:creationId xmlns:a16="http://schemas.microsoft.com/office/drawing/2014/main" id="{8C6B5BD1-55B6-3E55-06C5-E3D1F531AFF9}"/>
              </a:ext>
            </a:extLst>
          </p:cNvPr>
          <p:cNvSpPr>
            <a:spLocks noGrp="1"/>
          </p:cNvSpPr>
          <p:nvPr>
            <p:ph type="pic" sz="quarter" idx="13" hasCustomPrompt="1"/>
          </p:nvPr>
        </p:nvSpPr>
        <p:spPr>
          <a:xfrm>
            <a:off x="0" y="0"/>
            <a:ext cx="4500000" cy="6858000"/>
          </a:xfrm>
        </p:spPr>
        <p:txBody>
          <a:bodyPr tIns="2304000"/>
          <a:lstStyle>
            <a:lvl1pPr marL="0" indent="0" algn="ctr">
              <a:buNone/>
              <a:defRPr>
                <a:solidFill>
                  <a:schemeClr val="bg1"/>
                </a:solidFill>
                <a:latin typeface="+mn-lt"/>
              </a:defRPr>
            </a:lvl1pPr>
          </a:lstStyle>
          <a:p>
            <a:r>
              <a:rPr lang="en-US" dirty="0"/>
              <a:t>Click icon below to add image of guest/speaker</a:t>
            </a:r>
          </a:p>
        </p:txBody>
      </p:sp>
    </p:spTree>
    <p:extLst>
      <p:ext uri="{BB962C8B-B14F-4D97-AF65-F5344CB8AC3E}">
        <p14:creationId xmlns:p14="http://schemas.microsoft.com/office/powerpoint/2010/main" val="36791780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p15:clr>
            <a:srgbClr val="FBAE40"/>
          </p15:clr>
        </p15:guide>
        <p15:guide id="6"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Quot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B365-9AC4-B165-03CC-6E4B185C5141}"/>
              </a:ext>
            </a:extLst>
          </p:cNvPr>
          <p:cNvSpPr>
            <a:spLocks noGrp="1"/>
          </p:cNvSpPr>
          <p:nvPr>
            <p:ph type="ctrTitle" hasCustomPrompt="1"/>
          </p:nvPr>
        </p:nvSpPr>
        <p:spPr>
          <a:xfrm>
            <a:off x="695325" y="1610240"/>
            <a:ext cx="9972675" cy="2984062"/>
          </a:xfrm>
        </p:spPr>
        <p:txBody>
          <a:bodyPr lIns="0" tIns="0" rIns="0" bIns="0" anchor="ctr">
            <a:normAutofit/>
          </a:bodyPr>
          <a:lstStyle>
            <a:lvl1pPr algn="l">
              <a:defRPr sz="4000">
                <a:solidFill>
                  <a:schemeClr val="bg1"/>
                </a:solidFill>
              </a:defRPr>
            </a:lvl1pPr>
          </a:lstStyle>
          <a:p>
            <a:r>
              <a:rPr lang="en-GB" dirty="0"/>
              <a:t>Click to add quote text</a:t>
            </a:r>
            <a:endParaRPr lang="en-US" dirty="0"/>
          </a:p>
        </p:txBody>
      </p:sp>
      <p:sp>
        <p:nvSpPr>
          <p:cNvPr id="3" name="Subtitle 2">
            <a:extLst>
              <a:ext uri="{FF2B5EF4-FFF2-40B4-BE49-F238E27FC236}">
                <a16:creationId xmlns:a16="http://schemas.microsoft.com/office/drawing/2014/main" id="{D50959EC-135D-53D5-2161-70591ABB1772}"/>
              </a:ext>
            </a:extLst>
          </p:cNvPr>
          <p:cNvSpPr>
            <a:spLocks noGrp="1"/>
          </p:cNvSpPr>
          <p:nvPr>
            <p:ph type="subTitle" idx="1" hasCustomPrompt="1"/>
          </p:nvPr>
        </p:nvSpPr>
        <p:spPr>
          <a:xfrm>
            <a:off x="695325" y="4850780"/>
            <a:ext cx="9972675" cy="773733"/>
          </a:xfrm>
        </p:spPr>
        <p:txBody>
          <a:bodyPr lIns="0" tIns="0" rIns="0" bIns="0"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quote attribution</a:t>
            </a:r>
            <a:endParaRPr lang="en-US" dirty="0"/>
          </a:p>
        </p:txBody>
      </p:sp>
      <p:sp>
        <p:nvSpPr>
          <p:cNvPr id="4" name="TextBox 3">
            <a:extLst>
              <a:ext uri="{FF2B5EF4-FFF2-40B4-BE49-F238E27FC236}">
                <a16:creationId xmlns:a16="http://schemas.microsoft.com/office/drawing/2014/main" id="{58462BBD-EF74-7749-46E8-AB4CD55E0728}"/>
              </a:ext>
            </a:extLst>
          </p:cNvPr>
          <p:cNvSpPr txBox="1"/>
          <p:nvPr userDrawn="1"/>
        </p:nvSpPr>
        <p:spPr>
          <a:xfrm>
            <a:off x="343382" y="-1112045"/>
            <a:ext cx="2361236" cy="6247864"/>
          </a:xfrm>
          <a:prstGeom prst="rect">
            <a:avLst/>
          </a:prstGeom>
          <a:noFill/>
        </p:spPr>
        <p:txBody>
          <a:bodyPr wrap="square" rtlCol="0">
            <a:spAutoFit/>
          </a:bodyPr>
          <a:lstStyle/>
          <a:p>
            <a:r>
              <a:rPr lang="en-US" sz="40000" dirty="0">
                <a:solidFill>
                  <a:schemeClr val="bg1">
                    <a:alpha val="35439"/>
                  </a:schemeClr>
                </a:solidFill>
                <a:latin typeface="+mj-lt"/>
              </a:rPr>
              <a:t>“</a:t>
            </a:r>
          </a:p>
        </p:txBody>
      </p:sp>
      <p:sp>
        <p:nvSpPr>
          <p:cNvPr id="7" name="Date Placeholder 11">
            <a:extLst>
              <a:ext uri="{FF2B5EF4-FFF2-40B4-BE49-F238E27FC236}">
                <a16:creationId xmlns:a16="http://schemas.microsoft.com/office/drawing/2014/main" id="{D7D4C024-EAB4-D428-F047-E6CADB79AD43}"/>
              </a:ext>
              <a:ext uri="{C183D7F6-B498-43B3-948B-1728B52AA6E4}">
                <adec:decorative xmlns:adec="http://schemas.microsoft.com/office/drawing/2017/decorative" val="1"/>
              </a:ext>
            </a:extLst>
          </p:cNvPr>
          <p:cNvSpPr>
            <a:spLocks noGrp="1"/>
          </p:cNvSpPr>
          <p:nvPr>
            <p:ph type="dt" sz="half" idx="10"/>
          </p:nvPr>
        </p:nvSpPr>
        <p:spPr>
          <a:xfrm>
            <a:off x="695325" y="6071343"/>
            <a:ext cx="2743200" cy="365125"/>
          </a:xfrm>
        </p:spPr>
        <p:txBody>
          <a:bodyPr lIns="0" tIns="0" rIns="0" bIns="0"/>
          <a:lstStyle>
            <a:lvl1pPr>
              <a:defRPr>
                <a:solidFill>
                  <a:schemeClr val="bg1">
                    <a:alpha val="50000"/>
                  </a:schemeClr>
                </a:solidFill>
              </a:defRPr>
            </a:lvl1pPr>
          </a:lstStyle>
          <a:p>
            <a:fld id="{B3827901-9A4C-394A-AA1E-E7EC8C115576}" type="datetime1">
              <a:rPr lang="en-GB" smtClean="0"/>
              <a:t>06/11/2024</a:t>
            </a:fld>
            <a:endParaRPr lang="en-US"/>
          </a:p>
        </p:txBody>
      </p:sp>
    </p:spTree>
    <p:extLst>
      <p:ext uri="{BB962C8B-B14F-4D97-AF65-F5344CB8AC3E}">
        <p14:creationId xmlns:p14="http://schemas.microsoft.com/office/powerpoint/2010/main" val="9945604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BFFC48-9651-9F0B-1D9C-C82D504BCD2B}"/>
              </a:ext>
              <a:ext uri="{C183D7F6-B498-43B3-948B-1728B52AA6E4}">
                <adec:decorative xmlns:adec="http://schemas.microsoft.com/office/drawing/2017/decorative" val="1"/>
              </a:ext>
            </a:extLst>
          </p:cNvPr>
          <p:cNvSpPr>
            <a:spLocks noGrp="1"/>
          </p:cNvSpPr>
          <p:nvPr>
            <p:ph type="dt" sz="half" idx="10"/>
          </p:nvPr>
        </p:nvSpPr>
        <p:spPr>
          <a:xfrm>
            <a:off x="695325" y="6060844"/>
            <a:ext cx="2743200" cy="365125"/>
          </a:xfrm>
        </p:spPr>
        <p:txBody>
          <a:bodyPr lIns="0" tIns="0" rIns="0" bIns="0"/>
          <a:lstStyle/>
          <a:p>
            <a:fld id="{E60724C3-BCFB-1C42-8EB8-D4FC619F63AE}" type="datetime1">
              <a:rPr lang="en-GB" smtClean="0"/>
              <a:t>06/11/2024</a:t>
            </a:fld>
            <a:endParaRPr lang="en-US" dirty="0"/>
          </a:p>
        </p:txBody>
      </p:sp>
    </p:spTree>
    <p:extLst>
      <p:ext uri="{BB962C8B-B14F-4D97-AF65-F5344CB8AC3E}">
        <p14:creationId xmlns:p14="http://schemas.microsoft.com/office/powerpoint/2010/main" val="1307241743"/>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0959EC-135D-53D5-2161-70591ABB1772}"/>
              </a:ext>
            </a:extLst>
          </p:cNvPr>
          <p:cNvSpPr>
            <a:spLocks noGrp="1"/>
          </p:cNvSpPr>
          <p:nvPr>
            <p:ph type="subTitle" idx="1" hasCustomPrompt="1"/>
          </p:nvPr>
        </p:nvSpPr>
        <p:spPr>
          <a:xfrm>
            <a:off x="1159200" y="5515148"/>
            <a:ext cx="5400675" cy="721040"/>
          </a:xfrm>
        </p:spPr>
        <p:txBody>
          <a:bodyPr lIns="0" tIns="0" rIns="0" bIns="0"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enter contact details, web address, etc</a:t>
            </a:r>
            <a:endParaRPr lang="en-US" dirty="0"/>
          </a:p>
        </p:txBody>
      </p:sp>
      <p:sp>
        <p:nvSpPr>
          <p:cNvPr id="4" name="TextBox 3">
            <a:extLst>
              <a:ext uri="{FF2B5EF4-FFF2-40B4-BE49-F238E27FC236}">
                <a16:creationId xmlns:a16="http://schemas.microsoft.com/office/drawing/2014/main" id="{5E1682BA-A6F3-B48E-9842-6FBCC0C58840}"/>
              </a:ext>
            </a:extLst>
          </p:cNvPr>
          <p:cNvSpPr txBox="1"/>
          <p:nvPr userDrawn="1"/>
        </p:nvSpPr>
        <p:spPr>
          <a:xfrm>
            <a:off x="1159200" y="2690336"/>
            <a:ext cx="7129161" cy="1477328"/>
          </a:xfrm>
          <a:prstGeom prst="rect">
            <a:avLst/>
          </a:prstGeom>
          <a:noFill/>
        </p:spPr>
        <p:txBody>
          <a:bodyPr wrap="square" lIns="0" tIns="0" rIns="0" bIns="0" rtlCol="0">
            <a:spAutoFit/>
          </a:bodyPr>
          <a:lstStyle/>
          <a:p>
            <a:r>
              <a:rPr lang="en-US" sz="9600" dirty="0">
                <a:solidFill>
                  <a:schemeClr val="bg1"/>
                </a:solidFill>
                <a:latin typeface="+mj-lt"/>
              </a:rPr>
              <a:t>Thank you</a:t>
            </a:r>
          </a:p>
        </p:txBody>
      </p:sp>
      <p:sp>
        <p:nvSpPr>
          <p:cNvPr id="5" name="Rectangle 4">
            <a:extLst>
              <a:ext uri="{FF2B5EF4-FFF2-40B4-BE49-F238E27FC236}">
                <a16:creationId xmlns:a16="http://schemas.microsoft.com/office/drawing/2014/main" id="{4D2D13C7-E3E5-048C-882E-E2C81BA5DD1E}"/>
              </a:ext>
            </a:extLst>
          </p:cNvPr>
          <p:cNvSpPr/>
          <p:nvPr userDrawn="1"/>
        </p:nvSpPr>
        <p:spPr>
          <a:xfrm>
            <a:off x="605325" y="2690335"/>
            <a:ext cx="180000" cy="1342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2F218884-3E9D-21DC-1CCA-15506452A9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83971" y="5283962"/>
            <a:ext cx="3240000" cy="1088153"/>
          </a:xfrm>
          <a:prstGeom prst="rect">
            <a:avLst/>
          </a:prstGeom>
        </p:spPr>
      </p:pic>
    </p:spTree>
    <p:extLst>
      <p:ext uri="{BB962C8B-B14F-4D97-AF65-F5344CB8AC3E}">
        <p14:creationId xmlns:p14="http://schemas.microsoft.com/office/powerpoint/2010/main" val="10642123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Ref idx="1001">
        <a:schemeClr val="bg1"/>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0959EC-135D-53D5-2161-70591ABB1772}"/>
              </a:ext>
            </a:extLst>
          </p:cNvPr>
          <p:cNvSpPr>
            <a:spLocks noGrp="1"/>
          </p:cNvSpPr>
          <p:nvPr>
            <p:ph type="subTitle" idx="1" hasCustomPrompt="1"/>
          </p:nvPr>
        </p:nvSpPr>
        <p:spPr>
          <a:xfrm>
            <a:off x="1159200" y="5515148"/>
            <a:ext cx="5400675" cy="721040"/>
          </a:xfrm>
        </p:spPr>
        <p:txBody>
          <a:bodyPr lIns="0" tIns="0" rIns="0" bIns="0" anchor="b"/>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enter contact details, web address, etc</a:t>
            </a:r>
            <a:endParaRPr lang="en-US" dirty="0"/>
          </a:p>
        </p:txBody>
      </p:sp>
      <p:sp>
        <p:nvSpPr>
          <p:cNvPr id="4" name="TextBox 3">
            <a:extLst>
              <a:ext uri="{FF2B5EF4-FFF2-40B4-BE49-F238E27FC236}">
                <a16:creationId xmlns:a16="http://schemas.microsoft.com/office/drawing/2014/main" id="{5E1682BA-A6F3-B48E-9842-6FBCC0C58840}"/>
              </a:ext>
            </a:extLst>
          </p:cNvPr>
          <p:cNvSpPr txBox="1"/>
          <p:nvPr userDrawn="1"/>
        </p:nvSpPr>
        <p:spPr>
          <a:xfrm>
            <a:off x="1159200" y="2690336"/>
            <a:ext cx="7129161" cy="1477328"/>
          </a:xfrm>
          <a:prstGeom prst="rect">
            <a:avLst/>
          </a:prstGeom>
          <a:noFill/>
        </p:spPr>
        <p:txBody>
          <a:bodyPr wrap="square" lIns="0" tIns="0" rIns="0" bIns="0" rtlCol="0">
            <a:spAutoFit/>
          </a:bodyPr>
          <a:lstStyle/>
          <a:p>
            <a:r>
              <a:rPr lang="en-US" sz="9600" dirty="0">
                <a:solidFill>
                  <a:schemeClr val="tx1"/>
                </a:solidFill>
                <a:latin typeface="+mj-lt"/>
              </a:rPr>
              <a:t>Thank you</a:t>
            </a:r>
          </a:p>
        </p:txBody>
      </p:sp>
      <p:sp>
        <p:nvSpPr>
          <p:cNvPr id="5" name="Rectangle 4">
            <a:extLst>
              <a:ext uri="{FF2B5EF4-FFF2-40B4-BE49-F238E27FC236}">
                <a16:creationId xmlns:a16="http://schemas.microsoft.com/office/drawing/2014/main" id="{4D2D13C7-E3E5-048C-882E-E2C81BA5DD1E}"/>
              </a:ext>
            </a:extLst>
          </p:cNvPr>
          <p:cNvSpPr/>
          <p:nvPr userDrawn="1"/>
        </p:nvSpPr>
        <p:spPr>
          <a:xfrm>
            <a:off x="605325" y="2690335"/>
            <a:ext cx="180000" cy="134257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2F218884-3E9D-21DC-1CCA-15506452A9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83971" y="5283962"/>
            <a:ext cx="3240000" cy="1088153"/>
          </a:xfrm>
          <a:prstGeom prst="rect">
            <a:avLst/>
          </a:prstGeom>
        </p:spPr>
      </p:pic>
    </p:spTree>
    <p:extLst>
      <p:ext uri="{BB962C8B-B14F-4D97-AF65-F5344CB8AC3E}">
        <p14:creationId xmlns:p14="http://schemas.microsoft.com/office/powerpoint/2010/main" val="8703376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B365-9AC4-B165-03CC-6E4B185C5141}"/>
              </a:ext>
            </a:extLst>
          </p:cNvPr>
          <p:cNvSpPr>
            <a:spLocks noGrp="1"/>
          </p:cNvSpPr>
          <p:nvPr>
            <p:ph type="ctrTitle" hasCustomPrompt="1"/>
          </p:nvPr>
        </p:nvSpPr>
        <p:spPr>
          <a:xfrm>
            <a:off x="695325" y="2657704"/>
            <a:ext cx="9972675" cy="1542591"/>
          </a:xfrm>
        </p:spPr>
        <p:txBody>
          <a:bodyPr lIns="0" tIns="0" rIns="0" bIns="0" anchor="ctr">
            <a:normAutofit/>
          </a:bodyPr>
          <a:lstStyle>
            <a:lvl1pPr algn="l">
              <a:defRPr sz="4800">
                <a:solidFill>
                  <a:schemeClr val="bg1"/>
                </a:solidFill>
              </a:defRPr>
            </a:lvl1pPr>
          </a:lstStyle>
          <a:p>
            <a:r>
              <a:rPr lang="en-GB" dirty="0"/>
              <a:t>Click to add section title</a:t>
            </a:r>
            <a:endParaRPr lang="en-US" dirty="0"/>
          </a:p>
        </p:txBody>
      </p:sp>
      <p:sp>
        <p:nvSpPr>
          <p:cNvPr id="3" name="Subtitle 2">
            <a:extLst>
              <a:ext uri="{FF2B5EF4-FFF2-40B4-BE49-F238E27FC236}">
                <a16:creationId xmlns:a16="http://schemas.microsoft.com/office/drawing/2014/main" id="{D50959EC-135D-53D5-2161-70591ABB1772}"/>
              </a:ext>
            </a:extLst>
          </p:cNvPr>
          <p:cNvSpPr>
            <a:spLocks noGrp="1"/>
          </p:cNvSpPr>
          <p:nvPr>
            <p:ph type="subTitle" idx="1"/>
          </p:nvPr>
        </p:nvSpPr>
        <p:spPr>
          <a:xfrm>
            <a:off x="695325" y="4414779"/>
            <a:ext cx="9972675" cy="72104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11">
            <a:extLst>
              <a:ext uri="{FF2B5EF4-FFF2-40B4-BE49-F238E27FC236}">
                <a16:creationId xmlns:a16="http://schemas.microsoft.com/office/drawing/2014/main" id="{1C1F3DCC-026D-1AF2-CE30-B08C278C5C5A}"/>
              </a:ext>
              <a:ext uri="{C183D7F6-B498-43B3-948B-1728B52AA6E4}">
                <adec:decorative xmlns:adec="http://schemas.microsoft.com/office/drawing/2017/decorative" val="1"/>
              </a:ext>
            </a:extLst>
          </p:cNvPr>
          <p:cNvSpPr>
            <a:spLocks noGrp="1"/>
          </p:cNvSpPr>
          <p:nvPr>
            <p:ph type="dt" sz="half" idx="10"/>
          </p:nvPr>
        </p:nvSpPr>
        <p:spPr>
          <a:xfrm>
            <a:off x="695325" y="6071343"/>
            <a:ext cx="2743200" cy="365125"/>
          </a:xfrm>
        </p:spPr>
        <p:txBody>
          <a:bodyPr lIns="0" tIns="0" rIns="0" bIns="0"/>
          <a:lstStyle>
            <a:lvl1pPr>
              <a:defRPr>
                <a:solidFill>
                  <a:schemeClr val="bg1">
                    <a:alpha val="50000"/>
                  </a:schemeClr>
                </a:solidFill>
              </a:defRPr>
            </a:lvl1pPr>
          </a:lstStyle>
          <a:p>
            <a:fld id="{B783913E-5B43-9F4E-9CD0-10A58B41D339}" type="datetime1">
              <a:rPr lang="en-GB" smtClean="0"/>
              <a:t>06/11/2024</a:t>
            </a:fld>
            <a:endParaRPr lang="en-US"/>
          </a:p>
        </p:txBody>
      </p:sp>
    </p:spTree>
    <p:extLst>
      <p:ext uri="{BB962C8B-B14F-4D97-AF65-F5344CB8AC3E}">
        <p14:creationId xmlns:p14="http://schemas.microsoft.com/office/powerpoint/2010/main" val="7561820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4C8D-B22F-A1AA-B0F6-00F3DDCD44F7}"/>
              </a:ext>
            </a:extLst>
          </p:cNvPr>
          <p:cNvSpPr>
            <a:spLocks noGrp="1"/>
          </p:cNvSpPr>
          <p:nvPr>
            <p:ph type="title"/>
          </p:nvPr>
        </p:nvSpPr>
        <p:spPr>
          <a:xfrm>
            <a:off x="695325" y="365125"/>
            <a:ext cx="10801350" cy="1325563"/>
          </a:xfrm>
        </p:spPr>
        <p:txBody>
          <a:bodyPr lIns="0" tIns="0" rIns="0" bIns="0">
            <a:normAutofit/>
          </a:bodyPr>
          <a:lstStyle>
            <a:lvl1pPr>
              <a:defRPr sz="4000">
                <a:solidFill>
                  <a:schemeClr val="bg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4149A5-5A14-D265-21E1-EEE258EA1C47}"/>
              </a:ext>
            </a:extLst>
          </p:cNvPr>
          <p:cNvSpPr>
            <a:spLocks noGrp="1"/>
          </p:cNvSpPr>
          <p:nvPr>
            <p:ph idx="1"/>
          </p:nvPr>
        </p:nvSpPr>
        <p:spPr>
          <a:xfrm>
            <a:off x="695324" y="1895707"/>
            <a:ext cx="10801349" cy="3728806"/>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FFC48-9651-9F0B-1D9C-C82D504BCD2B}"/>
              </a:ext>
              <a:ext uri="{C183D7F6-B498-43B3-948B-1728B52AA6E4}">
                <adec:decorative xmlns:adec="http://schemas.microsoft.com/office/drawing/2017/decorative" val="1"/>
              </a:ext>
            </a:extLst>
          </p:cNvPr>
          <p:cNvSpPr>
            <a:spLocks noGrp="1"/>
          </p:cNvSpPr>
          <p:nvPr>
            <p:ph type="dt" sz="half" idx="10"/>
          </p:nvPr>
        </p:nvSpPr>
        <p:spPr>
          <a:xfrm>
            <a:off x="695325" y="6060844"/>
            <a:ext cx="2743200" cy="365125"/>
          </a:xfrm>
        </p:spPr>
        <p:txBody>
          <a:bodyPr lIns="0" tIns="0" rIns="0" bIns="0"/>
          <a:lstStyle/>
          <a:p>
            <a:fld id="{1C140943-3C9F-7742-B696-47C3265D867A}" type="datetime1">
              <a:rPr lang="en-GB" smtClean="0"/>
              <a:t>06/11/2024</a:t>
            </a:fld>
            <a:endParaRPr lang="en-US"/>
          </a:p>
        </p:txBody>
      </p:sp>
    </p:spTree>
    <p:extLst>
      <p:ext uri="{BB962C8B-B14F-4D97-AF65-F5344CB8AC3E}">
        <p14:creationId xmlns:p14="http://schemas.microsoft.com/office/powerpoint/2010/main" val="3400301433"/>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guide id="3" pos="7242" userDrawn="1">
          <p15:clr>
            <a:srgbClr val="FBAE40"/>
          </p15:clr>
        </p15:guide>
        <p15:guide id="4" orient="horz" pos="3884" userDrawn="1">
          <p15:clr>
            <a:srgbClr val="FBAE40"/>
          </p15:clr>
        </p15:guide>
        <p15:guide id="5" orient="horz" pos="35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mal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4C8D-B22F-A1AA-B0F6-00F3DDCD44F7}"/>
              </a:ext>
            </a:extLst>
          </p:cNvPr>
          <p:cNvSpPr>
            <a:spLocks noGrp="1"/>
          </p:cNvSpPr>
          <p:nvPr>
            <p:ph type="title"/>
          </p:nvPr>
        </p:nvSpPr>
        <p:spPr>
          <a:xfrm>
            <a:off x="279689" y="267114"/>
            <a:ext cx="11685299" cy="466147"/>
          </a:xfrm>
        </p:spPr>
        <p:txBody>
          <a:bodyPr lIns="0" tIns="0" rIns="0" bIns="0">
            <a:normAutofit/>
          </a:bodyPr>
          <a:lstStyle>
            <a:lvl1pPr>
              <a:defRPr sz="2400">
                <a:solidFill>
                  <a:schemeClr val="bg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4149A5-5A14-D265-21E1-EEE258EA1C47}"/>
              </a:ext>
            </a:extLst>
          </p:cNvPr>
          <p:cNvSpPr>
            <a:spLocks noGrp="1"/>
          </p:cNvSpPr>
          <p:nvPr>
            <p:ph idx="1"/>
          </p:nvPr>
        </p:nvSpPr>
        <p:spPr>
          <a:xfrm>
            <a:off x="279691" y="981075"/>
            <a:ext cx="11685297" cy="475297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3BFFC48-9651-9F0B-1D9C-C82D504BCD2B}"/>
              </a:ext>
              <a:ext uri="{C183D7F6-B498-43B3-948B-1728B52AA6E4}">
                <adec:decorative xmlns:adec="http://schemas.microsoft.com/office/drawing/2017/decorative" val="1"/>
              </a:ext>
            </a:extLst>
          </p:cNvPr>
          <p:cNvSpPr>
            <a:spLocks noGrp="1"/>
          </p:cNvSpPr>
          <p:nvPr>
            <p:ph type="dt" sz="half" idx="10"/>
          </p:nvPr>
        </p:nvSpPr>
        <p:spPr>
          <a:xfrm>
            <a:off x="695325" y="6060844"/>
            <a:ext cx="2743200" cy="365125"/>
          </a:xfrm>
        </p:spPr>
        <p:txBody>
          <a:bodyPr lIns="0" tIns="0" rIns="0" bIns="0"/>
          <a:lstStyle/>
          <a:p>
            <a:fld id="{C29EB5A4-574A-E642-810A-9E539132CE93}" type="datetime1">
              <a:rPr lang="en-GB" smtClean="0"/>
              <a:t>06/11/2024</a:t>
            </a:fld>
            <a:endParaRPr lang="en-US"/>
          </a:p>
        </p:txBody>
      </p:sp>
    </p:spTree>
    <p:extLst>
      <p:ext uri="{BB962C8B-B14F-4D97-AF65-F5344CB8AC3E}">
        <p14:creationId xmlns:p14="http://schemas.microsoft.com/office/powerpoint/2010/main" val="4109679465"/>
      </p:ext>
    </p:extLst>
  </p:cSld>
  <p:clrMapOvr>
    <a:masterClrMapping/>
  </p:clrMapOvr>
  <p:extLst>
    <p:ext uri="{DCECCB84-F9BA-43D5-87BE-67443E8EF086}">
      <p15:sldGuideLst xmlns:p15="http://schemas.microsoft.com/office/powerpoint/2012/main">
        <p15:guide id="5" orient="horz" pos="3612" userDrawn="1">
          <p15:clr>
            <a:srgbClr val="FBAE40"/>
          </p15:clr>
        </p15:guide>
        <p15:guide id="6" pos="166" userDrawn="1">
          <p15:clr>
            <a:srgbClr val="FBAE40"/>
          </p15:clr>
        </p15:guide>
        <p15:guide id="7" pos="7537" userDrawn="1">
          <p15:clr>
            <a:srgbClr val="FBAE40"/>
          </p15:clr>
        </p15:guide>
        <p15:guide id="8" orient="horz" pos="164" userDrawn="1">
          <p15:clr>
            <a:srgbClr val="FBAE40"/>
          </p15:clr>
        </p15:guide>
        <p15:guide id="9" orient="horz" pos="4156" userDrawn="1">
          <p15:clr>
            <a:srgbClr val="FBAE40"/>
          </p15:clr>
        </p15:guide>
        <p15:guide id="10" orient="horz" pos="61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4C8D-B22F-A1AA-B0F6-00F3DDCD44F7}"/>
              </a:ext>
            </a:extLst>
          </p:cNvPr>
          <p:cNvSpPr>
            <a:spLocks noGrp="1"/>
          </p:cNvSpPr>
          <p:nvPr>
            <p:ph type="title"/>
          </p:nvPr>
        </p:nvSpPr>
        <p:spPr>
          <a:xfrm>
            <a:off x="695325" y="365125"/>
            <a:ext cx="10801350" cy="1325563"/>
          </a:xfrm>
        </p:spPr>
        <p:txBody>
          <a:bodyPr lIns="0" tIns="0" rIns="0" bIns="0">
            <a:normAutofit/>
          </a:bodyPr>
          <a:lstStyle>
            <a:lvl1pPr>
              <a:defRPr sz="4000">
                <a:solidFill>
                  <a:schemeClr val="bg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4149A5-5A14-D265-21E1-EEE258EA1C47}"/>
              </a:ext>
            </a:extLst>
          </p:cNvPr>
          <p:cNvSpPr>
            <a:spLocks noGrp="1"/>
          </p:cNvSpPr>
          <p:nvPr>
            <p:ph idx="1"/>
          </p:nvPr>
        </p:nvSpPr>
        <p:spPr>
          <a:xfrm>
            <a:off x="695325" y="1895707"/>
            <a:ext cx="5220000" cy="3728806"/>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3BFFC48-9651-9F0B-1D9C-C82D504BCD2B}"/>
              </a:ext>
              <a:ext uri="{C183D7F6-B498-43B3-948B-1728B52AA6E4}">
                <adec:decorative xmlns:adec="http://schemas.microsoft.com/office/drawing/2017/decorative" val="1"/>
              </a:ext>
            </a:extLst>
          </p:cNvPr>
          <p:cNvSpPr>
            <a:spLocks noGrp="1"/>
          </p:cNvSpPr>
          <p:nvPr>
            <p:ph type="dt" sz="half" idx="10"/>
          </p:nvPr>
        </p:nvSpPr>
        <p:spPr>
          <a:xfrm>
            <a:off x="695325" y="6060844"/>
            <a:ext cx="2743200" cy="365125"/>
          </a:xfrm>
        </p:spPr>
        <p:txBody>
          <a:bodyPr lIns="0" tIns="0" rIns="0" bIns="0"/>
          <a:lstStyle/>
          <a:p>
            <a:fld id="{D34CB21D-0117-6548-B34E-2DD10D01260C}" type="datetime1">
              <a:rPr lang="en-GB" smtClean="0"/>
              <a:t>06/11/2024</a:t>
            </a:fld>
            <a:endParaRPr lang="en-US"/>
          </a:p>
        </p:txBody>
      </p:sp>
      <p:sp>
        <p:nvSpPr>
          <p:cNvPr id="5" name="Content Placeholder 2">
            <a:extLst>
              <a:ext uri="{FF2B5EF4-FFF2-40B4-BE49-F238E27FC236}">
                <a16:creationId xmlns:a16="http://schemas.microsoft.com/office/drawing/2014/main" id="{31CFE01B-8CBB-2978-D3D2-17E7D4CCF32E}"/>
              </a:ext>
            </a:extLst>
          </p:cNvPr>
          <p:cNvSpPr>
            <a:spLocks noGrp="1"/>
          </p:cNvSpPr>
          <p:nvPr>
            <p:ph idx="13"/>
          </p:nvPr>
        </p:nvSpPr>
        <p:spPr>
          <a:xfrm>
            <a:off x="6276673" y="1895707"/>
            <a:ext cx="5220000" cy="3728806"/>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12758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guide id="3" pos="7242" userDrawn="1">
          <p15:clr>
            <a:srgbClr val="FBAE40"/>
          </p15:clr>
        </p15:guide>
        <p15:guide id="4" orient="horz" pos="3884" userDrawn="1">
          <p15:clr>
            <a:srgbClr val="FBAE40"/>
          </p15:clr>
        </p15:guide>
        <p15:guide id="5" orient="horz" pos="35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Title and Content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49A5-5A14-D265-21E1-EEE258EA1C47}"/>
              </a:ext>
            </a:extLst>
          </p:cNvPr>
          <p:cNvSpPr>
            <a:spLocks noGrp="1"/>
          </p:cNvSpPr>
          <p:nvPr>
            <p:ph idx="1"/>
          </p:nvPr>
        </p:nvSpPr>
        <p:spPr>
          <a:xfrm>
            <a:off x="279688" y="981076"/>
            <a:ext cx="5491719" cy="47529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3BFFC48-9651-9F0B-1D9C-C82D504BCD2B}"/>
              </a:ext>
              <a:ext uri="{C183D7F6-B498-43B3-948B-1728B52AA6E4}">
                <adec:decorative xmlns:adec="http://schemas.microsoft.com/office/drawing/2017/decorative" val="1"/>
              </a:ext>
            </a:extLst>
          </p:cNvPr>
          <p:cNvSpPr>
            <a:spLocks noGrp="1"/>
          </p:cNvSpPr>
          <p:nvPr>
            <p:ph type="dt" sz="half" idx="10"/>
          </p:nvPr>
        </p:nvSpPr>
        <p:spPr>
          <a:xfrm>
            <a:off x="695325" y="6060844"/>
            <a:ext cx="2743200" cy="365125"/>
          </a:xfrm>
        </p:spPr>
        <p:txBody>
          <a:bodyPr lIns="0" tIns="0" rIns="0" bIns="0"/>
          <a:lstStyle/>
          <a:p>
            <a:fld id="{C4788FCC-7000-8643-BB40-619B23848095}" type="datetime1">
              <a:rPr lang="en-GB" smtClean="0"/>
              <a:t>06/11/2024</a:t>
            </a:fld>
            <a:endParaRPr lang="en-US"/>
          </a:p>
        </p:txBody>
      </p:sp>
      <p:sp>
        <p:nvSpPr>
          <p:cNvPr id="5" name="Content Placeholder 2">
            <a:extLst>
              <a:ext uri="{FF2B5EF4-FFF2-40B4-BE49-F238E27FC236}">
                <a16:creationId xmlns:a16="http://schemas.microsoft.com/office/drawing/2014/main" id="{31CFE01B-8CBB-2978-D3D2-17E7D4CCF32E}"/>
              </a:ext>
            </a:extLst>
          </p:cNvPr>
          <p:cNvSpPr>
            <a:spLocks noGrp="1"/>
          </p:cNvSpPr>
          <p:nvPr>
            <p:ph idx="13"/>
          </p:nvPr>
        </p:nvSpPr>
        <p:spPr>
          <a:xfrm>
            <a:off x="6473269" y="981075"/>
            <a:ext cx="5491719" cy="475297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A2B63085-B122-0B3F-9282-C0D267C9A704}"/>
              </a:ext>
            </a:extLst>
          </p:cNvPr>
          <p:cNvSpPr>
            <a:spLocks noGrp="1"/>
          </p:cNvSpPr>
          <p:nvPr>
            <p:ph type="title"/>
          </p:nvPr>
        </p:nvSpPr>
        <p:spPr>
          <a:xfrm>
            <a:off x="279689" y="267114"/>
            <a:ext cx="11685299" cy="466147"/>
          </a:xfrm>
        </p:spPr>
        <p:txBody>
          <a:bodyPr lIns="0" tIns="0" rIns="0" bIns="0">
            <a:normAutofit/>
          </a:bodyPr>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12768785"/>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537" userDrawn="1">
          <p15:clr>
            <a:srgbClr val="FBAE40"/>
          </p15:clr>
        </p15:guide>
        <p15:guide id="5" orient="horz" pos="3612" userDrawn="1">
          <p15:clr>
            <a:srgbClr val="FBAE40"/>
          </p15:clr>
        </p15:guide>
        <p15:guide id="6" orient="horz" pos="61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4C8D-B22F-A1AA-B0F6-00F3DDCD44F7}"/>
              </a:ext>
            </a:extLst>
          </p:cNvPr>
          <p:cNvSpPr>
            <a:spLocks noGrp="1"/>
          </p:cNvSpPr>
          <p:nvPr>
            <p:ph type="title"/>
          </p:nvPr>
        </p:nvSpPr>
        <p:spPr>
          <a:xfrm>
            <a:off x="695324" y="365125"/>
            <a:ext cx="6480000" cy="1325563"/>
          </a:xfrm>
        </p:spPr>
        <p:txBody>
          <a:bodyPr lIns="0" tIns="0" rIns="0" bIns="0">
            <a:normAutofit/>
          </a:bodyPr>
          <a:lstStyle>
            <a:lvl1pPr>
              <a:defRPr sz="4000">
                <a:solidFill>
                  <a:schemeClr val="bg2"/>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D3BFFC48-9651-9F0B-1D9C-C82D504BCD2B}"/>
              </a:ext>
              <a:ext uri="{C183D7F6-B498-43B3-948B-1728B52AA6E4}">
                <adec:decorative xmlns:adec="http://schemas.microsoft.com/office/drawing/2017/decorative" val="1"/>
              </a:ext>
            </a:extLst>
          </p:cNvPr>
          <p:cNvSpPr>
            <a:spLocks noGrp="1"/>
          </p:cNvSpPr>
          <p:nvPr>
            <p:ph type="dt" sz="half" idx="10"/>
          </p:nvPr>
        </p:nvSpPr>
        <p:spPr>
          <a:xfrm>
            <a:off x="695325" y="6060844"/>
            <a:ext cx="2743200" cy="365125"/>
          </a:xfrm>
        </p:spPr>
        <p:txBody>
          <a:bodyPr lIns="0" tIns="0" rIns="0" bIns="0"/>
          <a:lstStyle/>
          <a:p>
            <a:fld id="{2EFC1313-7F4A-9640-BB3C-98494E5DC526}" type="datetime1">
              <a:rPr lang="en-GB" smtClean="0"/>
              <a:t>06/11/2024</a:t>
            </a:fld>
            <a:endParaRPr lang="en-US"/>
          </a:p>
        </p:txBody>
      </p:sp>
      <p:sp>
        <p:nvSpPr>
          <p:cNvPr id="5" name="Picture Placeholder 6">
            <a:extLst>
              <a:ext uri="{FF2B5EF4-FFF2-40B4-BE49-F238E27FC236}">
                <a16:creationId xmlns:a16="http://schemas.microsoft.com/office/drawing/2014/main" id="{22E23C5E-87E8-8451-DFEF-2C5890BCB42C}"/>
              </a:ext>
            </a:extLst>
          </p:cNvPr>
          <p:cNvSpPr>
            <a:spLocks noGrp="1"/>
          </p:cNvSpPr>
          <p:nvPr>
            <p:ph type="pic" sz="quarter" idx="13" hasCustomPrompt="1"/>
          </p:nvPr>
        </p:nvSpPr>
        <p:spPr>
          <a:xfrm>
            <a:off x="7692000" y="0"/>
            <a:ext cx="4500000" cy="6858000"/>
          </a:xfrm>
        </p:spPr>
        <p:txBody>
          <a:bodyPr tIns="2304000"/>
          <a:lstStyle>
            <a:lvl1pPr marL="0" indent="0" algn="ctr">
              <a:buNone/>
              <a:defRPr>
                <a:latin typeface="+mn-lt"/>
              </a:defRPr>
            </a:lvl1pPr>
          </a:lstStyle>
          <a:p>
            <a:r>
              <a:rPr lang="en-US" dirty="0"/>
              <a:t>Click icon below to add image</a:t>
            </a:r>
          </a:p>
        </p:txBody>
      </p:sp>
      <p:sp>
        <p:nvSpPr>
          <p:cNvPr id="8" name="Text Placeholder 7">
            <a:extLst>
              <a:ext uri="{FF2B5EF4-FFF2-40B4-BE49-F238E27FC236}">
                <a16:creationId xmlns:a16="http://schemas.microsoft.com/office/drawing/2014/main" id="{38792BE2-B9E5-6B94-1D78-1F8332D8FCC6}"/>
              </a:ext>
            </a:extLst>
          </p:cNvPr>
          <p:cNvSpPr>
            <a:spLocks noGrp="1"/>
          </p:cNvSpPr>
          <p:nvPr>
            <p:ph type="body" sz="quarter" idx="14"/>
          </p:nvPr>
        </p:nvSpPr>
        <p:spPr>
          <a:xfrm>
            <a:off x="695325" y="1895706"/>
            <a:ext cx="6479999" cy="3728805"/>
          </a:xfrm>
        </p:spPr>
        <p:txBody>
          <a:bodyPr lIns="0" tIns="0" rIns="0" bIns="0"/>
          <a:lstStyle>
            <a:lvl1pPr marL="228600" indent="-228600">
              <a:buClr>
                <a:schemeClr val="bg2"/>
              </a:buClr>
              <a:buFont typeface="Wingdings" pitchFamily="2" charset="2"/>
              <a:buChar char="§"/>
              <a:defRPr/>
            </a:lvl1pPr>
            <a:lvl2pPr marL="685800" indent="-228600">
              <a:buClr>
                <a:schemeClr val="bg2"/>
              </a:buClr>
              <a:buFont typeface="Wingdings" pitchFamily="2" charset="2"/>
              <a:buChar char="§"/>
              <a:defRPr/>
            </a:lvl2pPr>
            <a:lvl3pPr marL="1143000" indent="-228600">
              <a:buClr>
                <a:schemeClr val="bg2"/>
              </a:buClr>
              <a:buFont typeface="Wingdings" pitchFamily="2" charset="2"/>
              <a:buChar char="§"/>
              <a:defRPr/>
            </a:lvl3pPr>
            <a:lvl4pPr marL="1600200" indent="-228600">
              <a:buClr>
                <a:schemeClr val="bg2"/>
              </a:buClr>
              <a:buFont typeface="Wingdings" pitchFamily="2" charset="2"/>
              <a:buChar char="§"/>
              <a:defRPr/>
            </a:lvl4pPr>
            <a:lvl5pPr marL="2057400" indent="-228600">
              <a:buClr>
                <a:schemeClr val="bg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777085"/>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guide id="3" pos="7242">
          <p15:clr>
            <a:srgbClr val="FBAE40"/>
          </p15:clr>
        </p15:guide>
        <p15:guide id="4" orient="horz" pos="3884">
          <p15:clr>
            <a:srgbClr val="FBAE40"/>
          </p15:clr>
        </p15:guide>
        <p15:guide id="5" orient="horz" pos="354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itle and Text with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BFFC48-9651-9F0B-1D9C-C82D504BCD2B}"/>
              </a:ext>
              <a:ext uri="{C183D7F6-B498-43B3-948B-1728B52AA6E4}">
                <adec:decorative xmlns:adec="http://schemas.microsoft.com/office/drawing/2017/decorative" val="1"/>
              </a:ext>
            </a:extLst>
          </p:cNvPr>
          <p:cNvSpPr>
            <a:spLocks noGrp="1"/>
          </p:cNvSpPr>
          <p:nvPr>
            <p:ph type="dt" sz="half" idx="10"/>
          </p:nvPr>
        </p:nvSpPr>
        <p:spPr>
          <a:xfrm>
            <a:off x="695325" y="6060844"/>
            <a:ext cx="2743200" cy="365125"/>
          </a:xfrm>
        </p:spPr>
        <p:txBody>
          <a:bodyPr lIns="0" tIns="0" rIns="0" bIns="0"/>
          <a:lstStyle/>
          <a:p>
            <a:fld id="{3257A48E-BB24-984A-92CC-0D3587DFC925}" type="datetime1">
              <a:rPr lang="en-GB" smtClean="0"/>
              <a:t>06/11/2024</a:t>
            </a:fld>
            <a:endParaRPr lang="en-US"/>
          </a:p>
        </p:txBody>
      </p:sp>
      <p:sp>
        <p:nvSpPr>
          <p:cNvPr id="5" name="Picture Placeholder 6">
            <a:extLst>
              <a:ext uri="{FF2B5EF4-FFF2-40B4-BE49-F238E27FC236}">
                <a16:creationId xmlns:a16="http://schemas.microsoft.com/office/drawing/2014/main" id="{22E23C5E-87E8-8451-DFEF-2C5890BCB42C}"/>
              </a:ext>
            </a:extLst>
          </p:cNvPr>
          <p:cNvSpPr>
            <a:spLocks noGrp="1"/>
          </p:cNvSpPr>
          <p:nvPr>
            <p:ph type="pic" sz="quarter" idx="13" hasCustomPrompt="1"/>
          </p:nvPr>
        </p:nvSpPr>
        <p:spPr>
          <a:xfrm>
            <a:off x="7692000" y="0"/>
            <a:ext cx="4500000" cy="6858000"/>
          </a:xfrm>
        </p:spPr>
        <p:txBody>
          <a:bodyPr tIns="2304000"/>
          <a:lstStyle>
            <a:lvl1pPr marL="0" indent="0" algn="ctr">
              <a:buNone/>
              <a:defRPr>
                <a:latin typeface="+mn-lt"/>
              </a:defRPr>
            </a:lvl1pPr>
          </a:lstStyle>
          <a:p>
            <a:r>
              <a:rPr lang="en-US" dirty="0"/>
              <a:t>Click icon below to add image</a:t>
            </a:r>
          </a:p>
        </p:txBody>
      </p:sp>
      <p:sp>
        <p:nvSpPr>
          <p:cNvPr id="8" name="Text Placeholder 7">
            <a:extLst>
              <a:ext uri="{FF2B5EF4-FFF2-40B4-BE49-F238E27FC236}">
                <a16:creationId xmlns:a16="http://schemas.microsoft.com/office/drawing/2014/main" id="{38792BE2-B9E5-6B94-1D78-1F8332D8FCC6}"/>
              </a:ext>
            </a:extLst>
          </p:cNvPr>
          <p:cNvSpPr>
            <a:spLocks noGrp="1"/>
          </p:cNvSpPr>
          <p:nvPr>
            <p:ph type="body" sz="quarter" idx="14"/>
          </p:nvPr>
        </p:nvSpPr>
        <p:spPr>
          <a:xfrm>
            <a:off x="279689" y="1005057"/>
            <a:ext cx="7178015" cy="476391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9EC03AAB-174F-E449-1495-DCFD74793F93}"/>
              </a:ext>
            </a:extLst>
          </p:cNvPr>
          <p:cNvSpPr>
            <a:spLocks noGrp="1"/>
          </p:cNvSpPr>
          <p:nvPr>
            <p:ph type="title"/>
          </p:nvPr>
        </p:nvSpPr>
        <p:spPr>
          <a:xfrm>
            <a:off x="279689" y="267114"/>
            <a:ext cx="7178015" cy="466147"/>
          </a:xfrm>
        </p:spPr>
        <p:txBody>
          <a:bodyPr lIns="0" tIns="0" rIns="0" bIns="0">
            <a:normAutofit/>
          </a:bodyPr>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539982328"/>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514" userDrawn="1">
          <p15:clr>
            <a:srgbClr val="FBAE40"/>
          </p15:clr>
        </p15:guide>
        <p15:guide id="5" orient="horz" pos="3634" userDrawn="1">
          <p15:clr>
            <a:srgbClr val="FBAE40"/>
          </p15:clr>
        </p15:guide>
        <p15:guide id="6" orient="horz" pos="61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F93539-500D-0C94-90E2-75A44D209C12}"/>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933C683-B9EE-91E1-6B5C-C322C0ED2756}"/>
              </a:ext>
            </a:extLst>
          </p:cNvPr>
          <p:cNvSpPr>
            <a:spLocks noGrp="1"/>
          </p:cNvSpPr>
          <p:nvPr>
            <p:ph type="body" idx="1"/>
          </p:nvPr>
        </p:nvSpPr>
        <p:spPr>
          <a:xfrm>
            <a:off x="838200" y="1825625"/>
            <a:ext cx="10515600" cy="371273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697227-8238-33F3-6547-6D14A2BC3DB4}"/>
              </a:ext>
              <a:ext uri="{C183D7F6-B498-43B3-948B-1728B52AA6E4}">
                <adec:decorative xmlns:adec="http://schemas.microsoft.com/office/drawing/2017/decorative" val="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3CA80-83DD-114B-B7A5-D3045AAEA374}" type="datetime1">
              <a:rPr lang="en-GB" smtClean="0"/>
              <a:t>06/11/2024</a:t>
            </a:fld>
            <a:endParaRPr lang="en-US"/>
          </a:p>
        </p:txBody>
      </p:sp>
      <p:sp>
        <p:nvSpPr>
          <p:cNvPr id="5" name="Footer Placeholder 4">
            <a:extLst>
              <a:ext uri="{FF2B5EF4-FFF2-40B4-BE49-F238E27FC236}">
                <a16:creationId xmlns:a16="http://schemas.microsoft.com/office/drawing/2014/main" id="{AFB8820C-5BCC-CAFA-138F-DACE333426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University Logo">
            <a:extLst>
              <a:ext uri="{FF2B5EF4-FFF2-40B4-BE49-F238E27FC236}">
                <a16:creationId xmlns:a16="http://schemas.microsoft.com/office/drawing/2014/main" id="{53049A24-40FC-80E6-9378-17E3824A4C8F}"/>
              </a:ext>
            </a:extLst>
          </p:cNvPr>
          <p:cNvPicPr>
            <a:picLocks noChangeAspect="1"/>
          </p:cNvPicPr>
          <p:nvPr userDrawn="1"/>
        </p:nvPicPr>
        <p:blipFill>
          <a:blip r:embed="rId26"/>
          <a:stretch>
            <a:fillRect/>
          </a:stretch>
        </p:blipFill>
        <p:spPr>
          <a:xfrm>
            <a:off x="9651333" y="5732667"/>
            <a:ext cx="2350249" cy="1030349"/>
          </a:xfrm>
          <a:prstGeom prst="rect">
            <a:avLst/>
          </a:prstGeom>
        </p:spPr>
      </p:pic>
    </p:spTree>
    <p:extLst>
      <p:ext uri="{BB962C8B-B14F-4D97-AF65-F5344CB8AC3E}">
        <p14:creationId xmlns:p14="http://schemas.microsoft.com/office/powerpoint/2010/main" val="1142867177"/>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0" r:id="rId3"/>
    <p:sldLayoutId id="2147483650" r:id="rId4"/>
    <p:sldLayoutId id="2147483675" r:id="rId5"/>
    <p:sldLayoutId id="2147483663" r:id="rId6"/>
    <p:sldLayoutId id="2147483676" r:id="rId7"/>
    <p:sldLayoutId id="2147483665" r:id="rId8"/>
    <p:sldLayoutId id="2147483677" r:id="rId9"/>
    <p:sldLayoutId id="2147483680" r:id="rId10"/>
    <p:sldLayoutId id="2147483681" r:id="rId11"/>
    <p:sldLayoutId id="2147483670" r:id="rId12"/>
    <p:sldLayoutId id="2147483678" r:id="rId13"/>
    <p:sldLayoutId id="2147483671" r:id="rId14"/>
    <p:sldLayoutId id="2147483679" r:id="rId15"/>
    <p:sldLayoutId id="2147483666" r:id="rId16"/>
    <p:sldLayoutId id="2147483667" r:id="rId17"/>
    <p:sldLayoutId id="2147483668" r:id="rId18"/>
    <p:sldLayoutId id="2147483669" r:id="rId19"/>
    <p:sldLayoutId id="2147483662" r:id="rId20"/>
    <p:sldLayoutId id="2147483661" r:id="rId21"/>
    <p:sldLayoutId id="2147483664" r:id="rId22"/>
    <p:sldLayoutId id="2147483672" r:id="rId23"/>
    <p:sldLayoutId id="2147483674" r:id="rId24"/>
  </p:sldLayoutIdLst>
  <p:hf sldNum="0" hdr="0" ftr="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90000"/>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J.L.Walker@hull.ac.uk"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4.jpg"/><Relationship Id="rId4" Type="http://schemas.openxmlformats.org/officeDocument/2006/relationships/hyperlink" Target="mailto:sinead.currie@sti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B70D-5D96-4C7B-B4E5-903F37624AE4}"/>
              </a:ext>
            </a:extLst>
          </p:cNvPr>
          <p:cNvSpPr>
            <a:spLocks noGrp="1"/>
          </p:cNvSpPr>
          <p:nvPr>
            <p:ph type="ctrTitle"/>
          </p:nvPr>
        </p:nvSpPr>
        <p:spPr>
          <a:xfrm>
            <a:off x="695325" y="1357461"/>
            <a:ext cx="9972675" cy="2071540"/>
          </a:xfrm>
        </p:spPr>
        <p:txBody>
          <a:bodyPr>
            <a:normAutofit/>
          </a:bodyPr>
          <a:lstStyle/>
          <a:p>
            <a:r>
              <a:rPr lang="en-GB" dirty="0"/>
              <a:t>Exploring Preconception Health: Insights from a Pilot Survey</a:t>
            </a:r>
          </a:p>
        </p:txBody>
      </p:sp>
      <p:sp>
        <p:nvSpPr>
          <p:cNvPr id="3" name="Subtitle 2">
            <a:extLst>
              <a:ext uri="{FF2B5EF4-FFF2-40B4-BE49-F238E27FC236}">
                <a16:creationId xmlns:a16="http://schemas.microsoft.com/office/drawing/2014/main" id="{82A55646-31D6-4FFD-864D-5698309CF370}"/>
              </a:ext>
            </a:extLst>
          </p:cNvPr>
          <p:cNvSpPr>
            <a:spLocks noGrp="1"/>
          </p:cNvSpPr>
          <p:nvPr>
            <p:ph type="subTitle" idx="1"/>
          </p:nvPr>
        </p:nvSpPr>
        <p:spPr/>
        <p:txBody>
          <a:bodyPr/>
          <a:lstStyle/>
          <a:p>
            <a:r>
              <a:rPr lang="en-US" dirty="0"/>
              <a:t>Jayne Walker and </a:t>
            </a:r>
            <a:r>
              <a:rPr lang="en-US" dirty="0" err="1"/>
              <a:t>Dr</a:t>
            </a:r>
            <a:r>
              <a:rPr lang="en-US" dirty="0"/>
              <a:t> Sinead Currie </a:t>
            </a:r>
            <a:endParaRPr lang="en-GB" dirty="0"/>
          </a:p>
        </p:txBody>
      </p:sp>
      <p:sp>
        <p:nvSpPr>
          <p:cNvPr id="4" name="Date Placeholder 3">
            <a:extLst>
              <a:ext uri="{FF2B5EF4-FFF2-40B4-BE49-F238E27FC236}">
                <a16:creationId xmlns:a16="http://schemas.microsoft.com/office/drawing/2014/main" id="{9102283C-F88E-4054-BD84-290F56180BE1}"/>
              </a:ext>
            </a:extLst>
          </p:cNvPr>
          <p:cNvSpPr>
            <a:spLocks noGrp="1"/>
          </p:cNvSpPr>
          <p:nvPr>
            <p:ph type="dt" sz="half" idx="10"/>
          </p:nvPr>
        </p:nvSpPr>
        <p:spPr/>
        <p:txBody>
          <a:bodyPr/>
          <a:lstStyle/>
          <a:p>
            <a:fld id="{B783913E-5B43-9F4E-9CD0-10A58B41D339}" type="datetime1">
              <a:rPr lang="en-GB" smtClean="0"/>
              <a:t>06/11/2024</a:t>
            </a:fld>
            <a:endParaRPr lang="en-US" dirty="0"/>
          </a:p>
        </p:txBody>
      </p:sp>
      <p:pic>
        <p:nvPicPr>
          <p:cNvPr id="7" name="Picture 6" descr="A green text on a white background&#10;&#10;Description automatically generated">
            <a:extLst>
              <a:ext uri="{FF2B5EF4-FFF2-40B4-BE49-F238E27FC236}">
                <a16:creationId xmlns:a16="http://schemas.microsoft.com/office/drawing/2014/main" id="{863E8484-9B24-630D-ED44-0C31B57F3E6B}"/>
              </a:ext>
            </a:extLst>
          </p:cNvPr>
          <p:cNvPicPr>
            <a:picLocks noChangeAspect="1"/>
          </p:cNvPicPr>
          <p:nvPr/>
        </p:nvPicPr>
        <p:blipFill>
          <a:blip r:embed="rId3"/>
          <a:stretch>
            <a:fillRect/>
          </a:stretch>
        </p:blipFill>
        <p:spPr>
          <a:xfrm>
            <a:off x="7255238" y="5950225"/>
            <a:ext cx="2442635" cy="607428"/>
          </a:xfrm>
          <a:prstGeom prst="rect">
            <a:avLst/>
          </a:prstGeom>
        </p:spPr>
      </p:pic>
    </p:spTree>
    <p:extLst>
      <p:ext uri="{BB962C8B-B14F-4D97-AF65-F5344CB8AC3E}">
        <p14:creationId xmlns:p14="http://schemas.microsoft.com/office/powerpoint/2010/main" val="4135006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05EF-5AD5-4E64-A47C-1072E6B7E5C1}"/>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6F0785D4-8925-46AA-AB3B-8F405B9AFAFA}"/>
              </a:ext>
            </a:extLst>
          </p:cNvPr>
          <p:cNvSpPr>
            <a:spLocks noGrp="1"/>
          </p:cNvSpPr>
          <p:nvPr>
            <p:ph idx="1"/>
          </p:nvPr>
        </p:nvSpPr>
        <p:spPr/>
        <p:txBody>
          <a:bodyPr/>
          <a:lstStyle/>
          <a:p>
            <a:r>
              <a:rPr lang="en-GB" b="1" dirty="0"/>
              <a:t>Diverse Work Settings</a:t>
            </a:r>
            <a:r>
              <a:rPr lang="en-GB" dirty="0"/>
              <a:t>: Highlights need for comprehensive strategies.</a:t>
            </a:r>
          </a:p>
          <a:p>
            <a:endParaRPr lang="en-GB" dirty="0"/>
          </a:p>
          <a:p>
            <a:r>
              <a:rPr lang="en-GB" b="1" dirty="0"/>
              <a:t>Interdisciplinary Nature</a:t>
            </a:r>
            <a:r>
              <a:rPr lang="en-GB" dirty="0"/>
              <a:t>: Collaboration among various healthcare professionals.</a:t>
            </a:r>
          </a:p>
          <a:p>
            <a:endParaRPr lang="en-GB" dirty="0"/>
          </a:p>
          <a:p>
            <a:r>
              <a:rPr lang="en-GB" b="1" dirty="0"/>
              <a:t>Tailored Strategies</a:t>
            </a:r>
            <a:r>
              <a:rPr lang="en-GB" dirty="0"/>
              <a:t>: Address unique challenges within different settings.</a:t>
            </a:r>
          </a:p>
          <a:p>
            <a:endParaRPr lang="en-GB" dirty="0"/>
          </a:p>
        </p:txBody>
      </p:sp>
      <p:sp>
        <p:nvSpPr>
          <p:cNvPr id="4" name="Date Placeholder 3">
            <a:extLst>
              <a:ext uri="{FF2B5EF4-FFF2-40B4-BE49-F238E27FC236}">
                <a16:creationId xmlns:a16="http://schemas.microsoft.com/office/drawing/2014/main" id="{7B624C73-B595-4B09-AA53-7913B10A9CDA}"/>
              </a:ext>
            </a:extLst>
          </p:cNvPr>
          <p:cNvSpPr>
            <a:spLocks noGrp="1"/>
          </p:cNvSpPr>
          <p:nvPr>
            <p:ph type="dt" sz="half" idx="10"/>
          </p:nvPr>
        </p:nvSpPr>
        <p:spPr/>
        <p:txBody>
          <a:bodyPr/>
          <a:lstStyle/>
          <a:p>
            <a:fld id="{1C140943-3C9F-7742-B696-47C3265D867A}" type="datetime1">
              <a:rPr lang="en-GB" smtClean="0"/>
              <a:t>06/11/2024</a:t>
            </a:fld>
            <a:endParaRPr lang="en-US"/>
          </a:p>
        </p:txBody>
      </p:sp>
      <p:pic>
        <p:nvPicPr>
          <p:cNvPr id="5" name="Picture 4" descr="A green text on a white background&#10;&#10;Description automatically generated">
            <a:extLst>
              <a:ext uri="{FF2B5EF4-FFF2-40B4-BE49-F238E27FC236}">
                <a16:creationId xmlns:a16="http://schemas.microsoft.com/office/drawing/2014/main" id="{8B8019B5-B9C1-259B-E33A-00E9260B4D4C}"/>
              </a:ext>
            </a:extLst>
          </p:cNvPr>
          <p:cNvPicPr>
            <a:picLocks noChangeAspect="1"/>
          </p:cNvPicPr>
          <p:nvPr/>
        </p:nvPicPr>
        <p:blipFill>
          <a:blip r:embed="rId3"/>
          <a:stretch>
            <a:fillRect/>
          </a:stretch>
        </p:blipFill>
        <p:spPr>
          <a:xfrm>
            <a:off x="7255238" y="5950225"/>
            <a:ext cx="2442635" cy="607428"/>
          </a:xfrm>
          <a:prstGeom prst="rect">
            <a:avLst/>
          </a:prstGeom>
        </p:spPr>
      </p:pic>
    </p:spTree>
    <p:extLst>
      <p:ext uri="{BB962C8B-B14F-4D97-AF65-F5344CB8AC3E}">
        <p14:creationId xmlns:p14="http://schemas.microsoft.com/office/powerpoint/2010/main" val="46230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2425-6CA7-4522-A9B2-8187F1BDAB44}"/>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6FACE5AF-51CE-43DC-B809-D6ED6449E8DE}"/>
              </a:ext>
            </a:extLst>
          </p:cNvPr>
          <p:cNvSpPr>
            <a:spLocks noGrp="1"/>
          </p:cNvSpPr>
          <p:nvPr>
            <p:ph idx="1"/>
          </p:nvPr>
        </p:nvSpPr>
        <p:spPr/>
        <p:txBody>
          <a:bodyPr/>
          <a:lstStyle/>
          <a:p>
            <a:r>
              <a:rPr lang="en-GB" dirty="0"/>
              <a:t>  - Strong interest in expanding preconception care among healthcare professionals.</a:t>
            </a:r>
          </a:p>
          <a:p>
            <a:endParaRPr lang="en-GB" dirty="0"/>
          </a:p>
          <a:p>
            <a:r>
              <a:rPr lang="en-GB" dirty="0"/>
              <a:t>  - Importance of overcoming barriers to make care widely accessible.</a:t>
            </a:r>
          </a:p>
          <a:p>
            <a:endParaRPr lang="en-GB" dirty="0"/>
          </a:p>
          <a:p>
            <a:r>
              <a:rPr lang="en-GB" dirty="0"/>
              <a:t>  - Future goal: Identify more opportunities and strategies for integrating preconception health.</a:t>
            </a:r>
          </a:p>
          <a:p>
            <a:endParaRPr lang="en-GB" dirty="0"/>
          </a:p>
        </p:txBody>
      </p:sp>
      <p:sp>
        <p:nvSpPr>
          <p:cNvPr id="4" name="Date Placeholder 3">
            <a:extLst>
              <a:ext uri="{FF2B5EF4-FFF2-40B4-BE49-F238E27FC236}">
                <a16:creationId xmlns:a16="http://schemas.microsoft.com/office/drawing/2014/main" id="{6368FBF9-F946-4B3C-8A3B-0B84BB09B237}"/>
              </a:ext>
            </a:extLst>
          </p:cNvPr>
          <p:cNvSpPr>
            <a:spLocks noGrp="1"/>
          </p:cNvSpPr>
          <p:nvPr>
            <p:ph type="dt" sz="half" idx="10"/>
          </p:nvPr>
        </p:nvSpPr>
        <p:spPr/>
        <p:txBody>
          <a:bodyPr/>
          <a:lstStyle/>
          <a:p>
            <a:fld id="{1C140943-3C9F-7742-B696-47C3265D867A}" type="datetime1">
              <a:rPr lang="en-GB" smtClean="0"/>
              <a:t>06/11/2024</a:t>
            </a:fld>
            <a:endParaRPr lang="en-US"/>
          </a:p>
        </p:txBody>
      </p:sp>
      <p:pic>
        <p:nvPicPr>
          <p:cNvPr id="5" name="Picture 4" descr="A green text on a white background&#10;&#10;Description automatically generated">
            <a:extLst>
              <a:ext uri="{FF2B5EF4-FFF2-40B4-BE49-F238E27FC236}">
                <a16:creationId xmlns:a16="http://schemas.microsoft.com/office/drawing/2014/main" id="{08429300-4D37-24E8-21F2-BB9E9FB6A2D0}"/>
              </a:ext>
            </a:extLst>
          </p:cNvPr>
          <p:cNvPicPr>
            <a:picLocks noChangeAspect="1"/>
          </p:cNvPicPr>
          <p:nvPr/>
        </p:nvPicPr>
        <p:blipFill>
          <a:blip r:embed="rId3"/>
          <a:stretch>
            <a:fillRect/>
          </a:stretch>
        </p:blipFill>
        <p:spPr>
          <a:xfrm>
            <a:off x="7255238" y="5950225"/>
            <a:ext cx="2442635" cy="607428"/>
          </a:xfrm>
          <a:prstGeom prst="rect">
            <a:avLst/>
          </a:prstGeom>
        </p:spPr>
      </p:pic>
    </p:spTree>
    <p:extLst>
      <p:ext uri="{BB962C8B-B14F-4D97-AF65-F5344CB8AC3E}">
        <p14:creationId xmlns:p14="http://schemas.microsoft.com/office/powerpoint/2010/main" val="368312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F26-B405-47F7-8D99-577F87643850}"/>
              </a:ext>
            </a:extLst>
          </p:cNvPr>
          <p:cNvSpPr>
            <a:spLocks noGrp="1"/>
          </p:cNvSpPr>
          <p:nvPr>
            <p:ph type="title"/>
          </p:nvPr>
        </p:nvSpPr>
        <p:spPr/>
        <p:txBody>
          <a:bodyPr/>
          <a:lstStyle/>
          <a:p>
            <a:r>
              <a:rPr lang="en-GB" dirty="0"/>
              <a:t>Future Directions</a:t>
            </a:r>
          </a:p>
        </p:txBody>
      </p:sp>
      <p:sp>
        <p:nvSpPr>
          <p:cNvPr id="3" name="Content Placeholder 2">
            <a:extLst>
              <a:ext uri="{FF2B5EF4-FFF2-40B4-BE49-F238E27FC236}">
                <a16:creationId xmlns:a16="http://schemas.microsoft.com/office/drawing/2014/main" id="{9E972F31-D2CD-4292-AA5B-851461F84155}"/>
              </a:ext>
            </a:extLst>
          </p:cNvPr>
          <p:cNvSpPr>
            <a:spLocks noGrp="1"/>
          </p:cNvSpPr>
          <p:nvPr>
            <p:ph idx="1"/>
          </p:nvPr>
        </p:nvSpPr>
        <p:spPr/>
        <p:txBody>
          <a:bodyPr/>
          <a:lstStyle/>
          <a:p>
            <a:pPr marL="0" indent="0">
              <a:buNone/>
            </a:pPr>
            <a:endParaRPr lang="en-GB" b="1" dirty="0"/>
          </a:p>
          <a:p>
            <a:r>
              <a:rPr lang="en-GB" dirty="0"/>
              <a:t>  - Develop interventions to support preconception health.</a:t>
            </a:r>
          </a:p>
          <a:p>
            <a:endParaRPr lang="en-GB" dirty="0"/>
          </a:p>
          <a:p>
            <a:r>
              <a:rPr lang="en-GB" dirty="0"/>
              <a:t>  - Research on implementation in diverse settings.</a:t>
            </a:r>
          </a:p>
          <a:p>
            <a:endParaRPr lang="en-GB" dirty="0"/>
          </a:p>
          <a:p>
            <a:r>
              <a:rPr lang="en-GB" dirty="0"/>
              <a:t>  - Engage policymakers and leaders to promote preconception care as a public health priority.</a:t>
            </a:r>
          </a:p>
          <a:p>
            <a:endParaRPr lang="en-GB" dirty="0"/>
          </a:p>
        </p:txBody>
      </p:sp>
      <p:sp>
        <p:nvSpPr>
          <p:cNvPr id="4" name="Date Placeholder 3">
            <a:extLst>
              <a:ext uri="{FF2B5EF4-FFF2-40B4-BE49-F238E27FC236}">
                <a16:creationId xmlns:a16="http://schemas.microsoft.com/office/drawing/2014/main" id="{7550181D-FB07-47CF-8589-ADE4C1F71B9B}"/>
              </a:ext>
            </a:extLst>
          </p:cNvPr>
          <p:cNvSpPr>
            <a:spLocks noGrp="1"/>
          </p:cNvSpPr>
          <p:nvPr>
            <p:ph type="dt" sz="half" idx="10"/>
          </p:nvPr>
        </p:nvSpPr>
        <p:spPr/>
        <p:txBody>
          <a:bodyPr/>
          <a:lstStyle/>
          <a:p>
            <a:fld id="{1C140943-3C9F-7742-B696-47C3265D867A}" type="datetime1">
              <a:rPr lang="en-GB" smtClean="0"/>
              <a:t>06/11/2024</a:t>
            </a:fld>
            <a:endParaRPr lang="en-US"/>
          </a:p>
        </p:txBody>
      </p:sp>
      <p:pic>
        <p:nvPicPr>
          <p:cNvPr id="5" name="Picture 4" descr="A green text on a white background&#10;&#10;Description automatically generated">
            <a:extLst>
              <a:ext uri="{FF2B5EF4-FFF2-40B4-BE49-F238E27FC236}">
                <a16:creationId xmlns:a16="http://schemas.microsoft.com/office/drawing/2014/main" id="{28F6D654-4D2C-DD64-1E7C-FBD1E360032D}"/>
              </a:ext>
            </a:extLst>
          </p:cNvPr>
          <p:cNvPicPr>
            <a:picLocks noChangeAspect="1"/>
          </p:cNvPicPr>
          <p:nvPr/>
        </p:nvPicPr>
        <p:blipFill>
          <a:blip r:embed="rId3"/>
          <a:stretch>
            <a:fillRect/>
          </a:stretch>
        </p:blipFill>
        <p:spPr>
          <a:xfrm>
            <a:off x="7255238" y="5950225"/>
            <a:ext cx="2442635" cy="607428"/>
          </a:xfrm>
          <a:prstGeom prst="rect">
            <a:avLst/>
          </a:prstGeom>
        </p:spPr>
      </p:pic>
    </p:spTree>
    <p:extLst>
      <p:ext uri="{BB962C8B-B14F-4D97-AF65-F5344CB8AC3E}">
        <p14:creationId xmlns:p14="http://schemas.microsoft.com/office/powerpoint/2010/main" val="3338900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8BA5555-E8E5-4E60-9A0E-A854A7F4B2D4}"/>
              </a:ext>
            </a:extLst>
          </p:cNvPr>
          <p:cNvSpPr>
            <a:spLocks noGrp="1"/>
          </p:cNvSpPr>
          <p:nvPr>
            <p:ph type="subTitle" idx="1"/>
          </p:nvPr>
        </p:nvSpPr>
        <p:spPr>
          <a:xfrm>
            <a:off x="1159200" y="5166910"/>
            <a:ext cx="6576914" cy="1069277"/>
          </a:xfrm>
        </p:spPr>
        <p:txBody>
          <a:bodyPr>
            <a:normAutofit/>
          </a:bodyPr>
          <a:lstStyle/>
          <a:p>
            <a:r>
              <a:rPr lang="en-US" dirty="0"/>
              <a:t>Jayne Walker </a:t>
            </a:r>
            <a:r>
              <a:rPr lang="en-US" dirty="0">
                <a:hlinkClick r:id="rId3"/>
              </a:rPr>
              <a:t>J.L.Walker@hull.ac.uk</a:t>
            </a:r>
            <a:endParaRPr lang="en-US" dirty="0"/>
          </a:p>
          <a:p>
            <a:r>
              <a:rPr lang="en-US" dirty="0"/>
              <a:t>Dr Sinead Currie  </a:t>
            </a:r>
            <a:r>
              <a:rPr lang="en-US" dirty="0">
                <a:hlinkClick r:id="rId4"/>
              </a:rPr>
              <a:t>sinead.currie@stir.ac.uk</a:t>
            </a:r>
            <a:r>
              <a:rPr lang="en-US" dirty="0"/>
              <a:t> </a:t>
            </a:r>
            <a:endParaRPr lang="en-GB" dirty="0"/>
          </a:p>
        </p:txBody>
      </p:sp>
      <p:pic>
        <p:nvPicPr>
          <p:cNvPr id="3" name="Picture 2" descr="A green text on a white background&#10;&#10;Description automatically generated">
            <a:extLst>
              <a:ext uri="{FF2B5EF4-FFF2-40B4-BE49-F238E27FC236}">
                <a16:creationId xmlns:a16="http://schemas.microsoft.com/office/drawing/2014/main" id="{2AB174AA-56C1-BB89-2F6B-AD9375265780}"/>
              </a:ext>
            </a:extLst>
          </p:cNvPr>
          <p:cNvPicPr>
            <a:picLocks noChangeAspect="1"/>
          </p:cNvPicPr>
          <p:nvPr/>
        </p:nvPicPr>
        <p:blipFill>
          <a:blip r:embed="rId5"/>
          <a:stretch>
            <a:fillRect/>
          </a:stretch>
        </p:blipFill>
        <p:spPr>
          <a:xfrm>
            <a:off x="8261120" y="4392118"/>
            <a:ext cx="3115652" cy="774792"/>
          </a:xfrm>
          <a:prstGeom prst="rect">
            <a:avLst/>
          </a:prstGeom>
        </p:spPr>
      </p:pic>
    </p:spTree>
    <p:extLst>
      <p:ext uri="{BB962C8B-B14F-4D97-AF65-F5344CB8AC3E}">
        <p14:creationId xmlns:p14="http://schemas.microsoft.com/office/powerpoint/2010/main" val="24684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D262-0B5D-4D70-BA69-0397A7F35A87}"/>
              </a:ext>
            </a:extLst>
          </p:cNvPr>
          <p:cNvSpPr>
            <a:spLocks noGrp="1"/>
          </p:cNvSpPr>
          <p:nvPr>
            <p:ph type="title"/>
          </p:nvPr>
        </p:nvSpPr>
        <p:spPr/>
        <p:txBody>
          <a:bodyPr/>
          <a:lstStyle/>
          <a:p>
            <a:r>
              <a:rPr lang="en-GB" dirty="0"/>
              <a:t>Overview: </a:t>
            </a:r>
          </a:p>
        </p:txBody>
      </p:sp>
      <p:sp>
        <p:nvSpPr>
          <p:cNvPr id="3" name="Content Placeholder 2">
            <a:extLst>
              <a:ext uri="{FF2B5EF4-FFF2-40B4-BE49-F238E27FC236}">
                <a16:creationId xmlns:a16="http://schemas.microsoft.com/office/drawing/2014/main" id="{3D976025-9F5A-40DB-9BE1-81F07959FA94}"/>
              </a:ext>
            </a:extLst>
          </p:cNvPr>
          <p:cNvSpPr>
            <a:spLocks noGrp="1"/>
          </p:cNvSpPr>
          <p:nvPr>
            <p:ph idx="1"/>
          </p:nvPr>
        </p:nvSpPr>
        <p:spPr/>
        <p:txBody>
          <a:bodyPr/>
          <a:lstStyle/>
          <a:p>
            <a:pPr>
              <a:lnSpc>
                <a:spcPct val="200000"/>
              </a:lnSpc>
            </a:pPr>
            <a:r>
              <a:rPr lang="en-GB" dirty="0"/>
              <a:t>Importance of preconception health for future health outcomes.</a:t>
            </a:r>
          </a:p>
          <a:p>
            <a:pPr>
              <a:lnSpc>
                <a:spcPct val="200000"/>
              </a:lnSpc>
            </a:pPr>
            <a:r>
              <a:rPr lang="en-GB" dirty="0"/>
              <a:t> Limited awareness and routine care globally.</a:t>
            </a:r>
          </a:p>
          <a:p>
            <a:pPr>
              <a:lnSpc>
                <a:spcPct val="200000"/>
              </a:lnSpc>
            </a:pPr>
            <a:r>
              <a:rPr lang="en-GB" dirty="0"/>
              <a:t> </a:t>
            </a:r>
            <a:r>
              <a:rPr lang="en-GB" b="1" dirty="0"/>
              <a:t>Objective:</a:t>
            </a:r>
            <a:r>
              <a:rPr lang="en-GB" dirty="0"/>
              <a:t> Gain insights from healthcare professionals about preconception care provisions, barriers, and recommendations.</a:t>
            </a:r>
          </a:p>
        </p:txBody>
      </p:sp>
      <p:sp>
        <p:nvSpPr>
          <p:cNvPr id="4" name="Date Placeholder 3">
            <a:extLst>
              <a:ext uri="{FF2B5EF4-FFF2-40B4-BE49-F238E27FC236}">
                <a16:creationId xmlns:a16="http://schemas.microsoft.com/office/drawing/2014/main" id="{4B60AEEA-ECD9-47A3-B564-793C5EC032FE}"/>
              </a:ext>
            </a:extLst>
          </p:cNvPr>
          <p:cNvSpPr>
            <a:spLocks noGrp="1"/>
          </p:cNvSpPr>
          <p:nvPr>
            <p:ph type="dt" sz="half" idx="10"/>
          </p:nvPr>
        </p:nvSpPr>
        <p:spPr/>
        <p:txBody>
          <a:bodyPr/>
          <a:lstStyle/>
          <a:p>
            <a:fld id="{1C140943-3C9F-7742-B696-47C3265D867A}" type="datetime1">
              <a:rPr lang="en-GB" smtClean="0"/>
              <a:t>06/11/2024</a:t>
            </a:fld>
            <a:endParaRPr lang="en-US"/>
          </a:p>
        </p:txBody>
      </p:sp>
      <p:pic>
        <p:nvPicPr>
          <p:cNvPr id="6" name="Picture 5" descr="A green text on a white background&#10;&#10;Description automatically generated">
            <a:extLst>
              <a:ext uri="{FF2B5EF4-FFF2-40B4-BE49-F238E27FC236}">
                <a16:creationId xmlns:a16="http://schemas.microsoft.com/office/drawing/2014/main" id="{1299250D-A218-7226-D7B0-8EC204C8BF52}"/>
              </a:ext>
            </a:extLst>
          </p:cNvPr>
          <p:cNvPicPr>
            <a:picLocks noChangeAspect="1"/>
          </p:cNvPicPr>
          <p:nvPr/>
        </p:nvPicPr>
        <p:blipFill>
          <a:blip r:embed="rId3"/>
          <a:stretch>
            <a:fillRect/>
          </a:stretch>
        </p:blipFill>
        <p:spPr>
          <a:xfrm>
            <a:off x="7255238" y="5950225"/>
            <a:ext cx="2442635" cy="607428"/>
          </a:xfrm>
          <a:prstGeom prst="rect">
            <a:avLst/>
          </a:prstGeom>
        </p:spPr>
      </p:pic>
    </p:spTree>
    <p:extLst>
      <p:ext uri="{BB962C8B-B14F-4D97-AF65-F5344CB8AC3E}">
        <p14:creationId xmlns:p14="http://schemas.microsoft.com/office/powerpoint/2010/main" val="336894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16AF-8566-4CB3-9600-7E174B8475C8}"/>
              </a:ext>
            </a:extLst>
          </p:cNvPr>
          <p:cNvSpPr>
            <a:spLocks noGrp="1"/>
          </p:cNvSpPr>
          <p:nvPr>
            <p:ph type="title"/>
          </p:nvPr>
        </p:nvSpPr>
        <p:spPr/>
        <p:txBody>
          <a:bodyPr/>
          <a:lstStyle/>
          <a:p>
            <a:r>
              <a:rPr lang="en-US" dirty="0"/>
              <a:t>Background</a:t>
            </a:r>
            <a:endParaRPr lang="en-GB" dirty="0"/>
          </a:p>
        </p:txBody>
      </p:sp>
      <p:sp>
        <p:nvSpPr>
          <p:cNvPr id="3" name="Content Placeholder 2">
            <a:extLst>
              <a:ext uri="{FF2B5EF4-FFF2-40B4-BE49-F238E27FC236}">
                <a16:creationId xmlns:a16="http://schemas.microsoft.com/office/drawing/2014/main" id="{E195C332-E497-4013-975C-D4D90CF8F785}"/>
              </a:ext>
            </a:extLst>
          </p:cNvPr>
          <p:cNvSpPr>
            <a:spLocks noGrp="1"/>
          </p:cNvSpPr>
          <p:nvPr>
            <p:ph idx="1"/>
          </p:nvPr>
        </p:nvSpPr>
        <p:spPr/>
        <p:txBody>
          <a:bodyPr/>
          <a:lstStyle/>
          <a:p>
            <a:pPr lvl="1"/>
            <a:r>
              <a:rPr lang="en-GB" sz="2800" b="1" dirty="0"/>
              <a:t>Key Points:</a:t>
            </a:r>
          </a:p>
          <a:p>
            <a:pPr marL="457200" lvl="1" indent="0">
              <a:buNone/>
            </a:pPr>
            <a:endParaRPr lang="en-GB" sz="2800" b="1" dirty="0"/>
          </a:p>
          <a:p>
            <a:r>
              <a:rPr lang="en-GB" dirty="0"/>
              <a:t> Health before conception impacts future health for men, women, and children.</a:t>
            </a:r>
          </a:p>
          <a:p>
            <a:r>
              <a:rPr lang="en-GB" dirty="0"/>
              <a:t>Preconception health can reduce risks and improve outcomes.</a:t>
            </a:r>
          </a:p>
          <a:p>
            <a:r>
              <a:rPr lang="en-GB" dirty="0"/>
              <a:t>Opportunity exists to integrate preconception health within various healthcare settings.</a:t>
            </a:r>
          </a:p>
          <a:p>
            <a:endParaRPr lang="en-GB" dirty="0"/>
          </a:p>
        </p:txBody>
      </p:sp>
      <p:sp>
        <p:nvSpPr>
          <p:cNvPr id="4" name="Date Placeholder 3">
            <a:extLst>
              <a:ext uri="{FF2B5EF4-FFF2-40B4-BE49-F238E27FC236}">
                <a16:creationId xmlns:a16="http://schemas.microsoft.com/office/drawing/2014/main" id="{80EC8CBF-C1DC-48B2-9B74-27294DAAF8A5}"/>
              </a:ext>
            </a:extLst>
          </p:cNvPr>
          <p:cNvSpPr>
            <a:spLocks noGrp="1"/>
          </p:cNvSpPr>
          <p:nvPr>
            <p:ph type="dt" sz="half" idx="10"/>
          </p:nvPr>
        </p:nvSpPr>
        <p:spPr/>
        <p:txBody>
          <a:bodyPr/>
          <a:lstStyle/>
          <a:p>
            <a:fld id="{1C140943-3C9F-7742-B696-47C3265D867A}" type="datetime1">
              <a:rPr lang="en-GB" smtClean="0"/>
              <a:t>06/11/2024</a:t>
            </a:fld>
            <a:endParaRPr lang="en-US"/>
          </a:p>
        </p:txBody>
      </p:sp>
      <p:pic>
        <p:nvPicPr>
          <p:cNvPr id="5" name="Picture 4" descr="A green text on a white background&#10;&#10;Description automatically generated">
            <a:extLst>
              <a:ext uri="{FF2B5EF4-FFF2-40B4-BE49-F238E27FC236}">
                <a16:creationId xmlns:a16="http://schemas.microsoft.com/office/drawing/2014/main" id="{FF676ADA-7E17-AD2C-C89B-2B92E6BADC1A}"/>
              </a:ext>
            </a:extLst>
          </p:cNvPr>
          <p:cNvPicPr>
            <a:picLocks noChangeAspect="1"/>
          </p:cNvPicPr>
          <p:nvPr/>
        </p:nvPicPr>
        <p:blipFill>
          <a:blip r:embed="rId3"/>
          <a:stretch>
            <a:fillRect/>
          </a:stretch>
        </p:blipFill>
        <p:spPr>
          <a:xfrm>
            <a:off x="7195277" y="5939692"/>
            <a:ext cx="2442635" cy="607428"/>
          </a:xfrm>
          <a:prstGeom prst="rect">
            <a:avLst/>
          </a:prstGeom>
        </p:spPr>
      </p:pic>
    </p:spTree>
    <p:extLst>
      <p:ext uri="{BB962C8B-B14F-4D97-AF65-F5344CB8AC3E}">
        <p14:creationId xmlns:p14="http://schemas.microsoft.com/office/powerpoint/2010/main" val="378021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BDE9-1C6D-405A-A079-A6CF45CE6C57}"/>
              </a:ext>
            </a:extLst>
          </p:cNvPr>
          <p:cNvSpPr>
            <a:spLocks noGrp="1"/>
          </p:cNvSpPr>
          <p:nvPr>
            <p:ph type="title"/>
          </p:nvPr>
        </p:nvSpPr>
        <p:spPr/>
        <p:txBody>
          <a:bodyPr/>
          <a:lstStyle/>
          <a:p>
            <a:r>
              <a:rPr lang="en-US" dirty="0"/>
              <a:t>Mentimeter</a:t>
            </a:r>
            <a:endParaRPr lang="en-GB" dirty="0"/>
          </a:p>
        </p:txBody>
      </p:sp>
      <p:sp>
        <p:nvSpPr>
          <p:cNvPr id="3" name="Content Placeholder 2">
            <a:extLst>
              <a:ext uri="{FF2B5EF4-FFF2-40B4-BE49-F238E27FC236}">
                <a16:creationId xmlns:a16="http://schemas.microsoft.com/office/drawing/2014/main" id="{92369DC4-200F-4588-B375-E97DE464E525}"/>
              </a:ext>
            </a:extLst>
          </p:cNvPr>
          <p:cNvSpPr>
            <a:spLocks noGrp="1"/>
          </p:cNvSpPr>
          <p:nvPr>
            <p:ph idx="1"/>
          </p:nvPr>
        </p:nvSpPr>
        <p:spPr/>
        <p:txBody>
          <a:bodyPr/>
          <a:lstStyle/>
          <a:p>
            <a:r>
              <a:rPr lang="en-US" dirty="0"/>
              <a:t>Can be used to gather real-time feedback and encourage active participation. </a:t>
            </a:r>
          </a:p>
          <a:p>
            <a:r>
              <a:rPr lang="en-US" dirty="0"/>
              <a:t>Participants can access the tool through their devices and respond to questions or vote on various topics, which can be displayed instantly on the presenter's screen. It is often used to enhance engagement, collect data, and foster collaboration in both educational and professional settings (Mayhew et al, 2020). </a:t>
            </a:r>
          </a:p>
          <a:p>
            <a:r>
              <a:rPr lang="en-US" dirty="0"/>
              <a:t>As all responses are anonymous, this should encourage open and honest discussion, resulting in richer qualitative data.</a:t>
            </a:r>
            <a:endParaRPr lang="en-GB" dirty="0"/>
          </a:p>
        </p:txBody>
      </p:sp>
      <p:sp>
        <p:nvSpPr>
          <p:cNvPr id="4" name="Date Placeholder 3">
            <a:extLst>
              <a:ext uri="{FF2B5EF4-FFF2-40B4-BE49-F238E27FC236}">
                <a16:creationId xmlns:a16="http://schemas.microsoft.com/office/drawing/2014/main" id="{5AB2E135-93AE-41BE-A573-D95DDB349494}"/>
              </a:ext>
            </a:extLst>
          </p:cNvPr>
          <p:cNvSpPr>
            <a:spLocks noGrp="1"/>
          </p:cNvSpPr>
          <p:nvPr>
            <p:ph type="dt" sz="half" idx="10"/>
          </p:nvPr>
        </p:nvSpPr>
        <p:spPr/>
        <p:txBody>
          <a:bodyPr/>
          <a:lstStyle/>
          <a:p>
            <a:fld id="{1C140943-3C9F-7742-B696-47C3265D867A}" type="datetime1">
              <a:rPr lang="en-GB" smtClean="0"/>
              <a:t>06/11/2024</a:t>
            </a:fld>
            <a:endParaRPr lang="en-US"/>
          </a:p>
        </p:txBody>
      </p:sp>
      <p:pic>
        <p:nvPicPr>
          <p:cNvPr id="5" name="Picture 4">
            <a:extLst>
              <a:ext uri="{FF2B5EF4-FFF2-40B4-BE49-F238E27FC236}">
                <a16:creationId xmlns:a16="http://schemas.microsoft.com/office/drawing/2014/main" id="{16950416-3E70-40FE-AF33-F27F291167F8}"/>
              </a:ext>
            </a:extLst>
          </p:cNvPr>
          <p:cNvPicPr>
            <a:picLocks noChangeAspect="1"/>
          </p:cNvPicPr>
          <p:nvPr/>
        </p:nvPicPr>
        <p:blipFill>
          <a:blip r:embed="rId3"/>
          <a:stretch>
            <a:fillRect/>
          </a:stretch>
        </p:blipFill>
        <p:spPr>
          <a:xfrm>
            <a:off x="8161778" y="244149"/>
            <a:ext cx="3448050" cy="1323975"/>
          </a:xfrm>
          <a:prstGeom prst="rect">
            <a:avLst/>
          </a:prstGeom>
        </p:spPr>
      </p:pic>
      <p:pic>
        <p:nvPicPr>
          <p:cNvPr id="6" name="Picture 5" descr="A green text on a white background&#10;&#10;Description automatically generated">
            <a:extLst>
              <a:ext uri="{FF2B5EF4-FFF2-40B4-BE49-F238E27FC236}">
                <a16:creationId xmlns:a16="http://schemas.microsoft.com/office/drawing/2014/main" id="{B42ACC72-9A7F-0F43-8E95-48D642EC5641}"/>
              </a:ext>
            </a:extLst>
          </p:cNvPr>
          <p:cNvPicPr>
            <a:picLocks noChangeAspect="1"/>
          </p:cNvPicPr>
          <p:nvPr/>
        </p:nvPicPr>
        <p:blipFill>
          <a:blip r:embed="rId4"/>
          <a:stretch>
            <a:fillRect/>
          </a:stretch>
        </p:blipFill>
        <p:spPr>
          <a:xfrm>
            <a:off x="7255238" y="5950225"/>
            <a:ext cx="2442635" cy="607428"/>
          </a:xfrm>
          <a:prstGeom prst="rect">
            <a:avLst/>
          </a:prstGeom>
        </p:spPr>
      </p:pic>
    </p:spTree>
    <p:extLst>
      <p:ext uri="{BB962C8B-B14F-4D97-AF65-F5344CB8AC3E}">
        <p14:creationId xmlns:p14="http://schemas.microsoft.com/office/powerpoint/2010/main" val="9549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8120-ABBD-4DA2-AAEC-2AB449BF095D}"/>
              </a:ext>
            </a:extLst>
          </p:cNvPr>
          <p:cNvSpPr>
            <a:spLocks noGrp="1"/>
          </p:cNvSpPr>
          <p:nvPr>
            <p:ph type="title"/>
          </p:nvPr>
        </p:nvSpPr>
        <p:spPr/>
        <p:txBody>
          <a:bodyPr/>
          <a:lstStyle/>
          <a:p>
            <a:r>
              <a:rPr lang="en-GB" dirty="0"/>
              <a:t>Research Aim &amp; Methodology</a:t>
            </a:r>
          </a:p>
        </p:txBody>
      </p:sp>
      <p:sp>
        <p:nvSpPr>
          <p:cNvPr id="3" name="Content Placeholder 2">
            <a:extLst>
              <a:ext uri="{FF2B5EF4-FFF2-40B4-BE49-F238E27FC236}">
                <a16:creationId xmlns:a16="http://schemas.microsoft.com/office/drawing/2014/main" id="{7E7F2E76-BAE0-40A9-8660-1C17571EB02E}"/>
              </a:ext>
            </a:extLst>
          </p:cNvPr>
          <p:cNvSpPr>
            <a:spLocks noGrp="1"/>
          </p:cNvSpPr>
          <p:nvPr>
            <p:ph idx="1"/>
          </p:nvPr>
        </p:nvSpPr>
        <p:spPr>
          <a:xfrm>
            <a:off x="695324" y="1690688"/>
            <a:ext cx="10801349" cy="3933825"/>
          </a:xfrm>
        </p:spPr>
        <p:txBody>
          <a:bodyPr>
            <a:normAutofit/>
          </a:bodyPr>
          <a:lstStyle/>
          <a:p>
            <a:r>
              <a:rPr lang="en-GB" b="1" dirty="0"/>
              <a:t>Objective:</a:t>
            </a:r>
            <a:r>
              <a:rPr lang="en-GB" dirty="0"/>
              <a:t> </a:t>
            </a:r>
          </a:p>
          <a:p>
            <a:r>
              <a:rPr lang="en-GB" dirty="0"/>
              <a:t>  - Explore perspectives and practices around preconception care.</a:t>
            </a:r>
          </a:p>
          <a:p>
            <a:pPr marL="0" indent="0">
              <a:buNone/>
            </a:pPr>
            <a:endParaRPr lang="en-GB" dirty="0"/>
          </a:p>
          <a:p>
            <a:r>
              <a:rPr lang="en-GB" b="1" dirty="0"/>
              <a:t>Method:</a:t>
            </a:r>
          </a:p>
          <a:p>
            <a:r>
              <a:rPr lang="en-GB" dirty="0"/>
              <a:t>  - Small pilot survey at a healthcare leadership conference.</a:t>
            </a:r>
          </a:p>
          <a:p>
            <a:r>
              <a:rPr lang="en-GB" dirty="0"/>
              <a:t>  - Short 12-item survey delivered via </a:t>
            </a:r>
            <a:r>
              <a:rPr lang="en-GB" dirty="0" err="1"/>
              <a:t>Mentimeter</a:t>
            </a:r>
            <a:r>
              <a:rPr lang="en-GB" dirty="0"/>
              <a:t> </a:t>
            </a:r>
          </a:p>
          <a:p>
            <a:r>
              <a:rPr lang="fr-FR" dirty="0"/>
              <a:t>  - Participants: 17 </a:t>
            </a:r>
            <a:r>
              <a:rPr lang="fr-FR" dirty="0" err="1"/>
              <a:t>attendees</a:t>
            </a:r>
            <a:r>
              <a:rPr lang="fr-FR" dirty="0"/>
              <a:t>, diverse </a:t>
            </a:r>
            <a:r>
              <a:rPr lang="fr-FR" dirty="0" err="1"/>
              <a:t>roles</a:t>
            </a:r>
            <a:r>
              <a:rPr lang="fr-FR" dirty="0"/>
              <a:t> in </a:t>
            </a:r>
            <a:r>
              <a:rPr lang="fr-FR" dirty="0" err="1"/>
              <a:t>person</a:t>
            </a:r>
            <a:r>
              <a:rPr lang="fr-FR" dirty="0"/>
              <a:t>.</a:t>
            </a:r>
          </a:p>
          <a:p>
            <a:r>
              <a:rPr lang="fr-FR" dirty="0"/>
              <a:t>  - *</a:t>
            </a:r>
            <a:r>
              <a:rPr lang="fr-FR" sz="1800" dirty="0"/>
              <a:t>The mentimeter </a:t>
            </a:r>
            <a:r>
              <a:rPr lang="fr-FR" sz="1800" dirty="0" err="1"/>
              <a:t>was</a:t>
            </a:r>
            <a:r>
              <a:rPr lang="fr-FR" sz="1800" dirty="0"/>
              <a:t> </a:t>
            </a:r>
            <a:r>
              <a:rPr lang="fr-FR" sz="1800" dirty="0" err="1"/>
              <a:t>then</a:t>
            </a:r>
            <a:r>
              <a:rPr lang="fr-FR" sz="1800" dirty="0"/>
              <a:t> </a:t>
            </a:r>
            <a:r>
              <a:rPr lang="fr-FR" sz="1800" dirty="0" err="1"/>
              <a:t>opened</a:t>
            </a:r>
            <a:r>
              <a:rPr lang="fr-FR" sz="1800" dirty="0"/>
              <a:t> up </a:t>
            </a:r>
            <a:r>
              <a:rPr lang="fr-FR" sz="1800" dirty="0" err="1"/>
              <a:t>internationally</a:t>
            </a:r>
            <a:r>
              <a:rPr lang="fr-FR" sz="1800" dirty="0"/>
              <a:t> </a:t>
            </a:r>
            <a:r>
              <a:rPr lang="fr-FR" sz="1800" dirty="0" err="1"/>
              <a:t>following</a:t>
            </a:r>
            <a:r>
              <a:rPr lang="fr-FR" sz="1800" dirty="0"/>
              <a:t> the </a:t>
            </a:r>
            <a:r>
              <a:rPr lang="fr-FR" sz="1800" dirty="0" err="1"/>
              <a:t>conference</a:t>
            </a:r>
            <a:endParaRPr lang="en-GB" sz="1800" dirty="0"/>
          </a:p>
          <a:p>
            <a:endParaRPr lang="en-GB" dirty="0"/>
          </a:p>
        </p:txBody>
      </p:sp>
      <p:sp>
        <p:nvSpPr>
          <p:cNvPr id="4" name="Date Placeholder 3">
            <a:extLst>
              <a:ext uri="{FF2B5EF4-FFF2-40B4-BE49-F238E27FC236}">
                <a16:creationId xmlns:a16="http://schemas.microsoft.com/office/drawing/2014/main" id="{09C112F9-38B9-4166-B736-70E346265AAF}"/>
              </a:ext>
            </a:extLst>
          </p:cNvPr>
          <p:cNvSpPr>
            <a:spLocks noGrp="1"/>
          </p:cNvSpPr>
          <p:nvPr>
            <p:ph type="dt" sz="half" idx="10"/>
          </p:nvPr>
        </p:nvSpPr>
        <p:spPr/>
        <p:txBody>
          <a:bodyPr/>
          <a:lstStyle/>
          <a:p>
            <a:fld id="{1C140943-3C9F-7742-B696-47C3265D867A}" type="datetime1">
              <a:rPr lang="en-GB" smtClean="0"/>
              <a:t>06/11/2024</a:t>
            </a:fld>
            <a:endParaRPr lang="en-US"/>
          </a:p>
        </p:txBody>
      </p:sp>
      <p:pic>
        <p:nvPicPr>
          <p:cNvPr id="5" name="Picture 4" descr="A green text on a white background&#10;&#10;Description automatically generated">
            <a:extLst>
              <a:ext uri="{FF2B5EF4-FFF2-40B4-BE49-F238E27FC236}">
                <a16:creationId xmlns:a16="http://schemas.microsoft.com/office/drawing/2014/main" id="{D63F01C0-B960-E1C5-C70D-93E7F053CF04}"/>
              </a:ext>
            </a:extLst>
          </p:cNvPr>
          <p:cNvPicPr>
            <a:picLocks noChangeAspect="1"/>
          </p:cNvPicPr>
          <p:nvPr/>
        </p:nvPicPr>
        <p:blipFill>
          <a:blip r:embed="rId3"/>
          <a:stretch>
            <a:fillRect/>
          </a:stretch>
        </p:blipFill>
        <p:spPr>
          <a:xfrm>
            <a:off x="7255238" y="5950225"/>
            <a:ext cx="2442635" cy="607428"/>
          </a:xfrm>
          <a:prstGeom prst="rect">
            <a:avLst/>
          </a:prstGeom>
        </p:spPr>
      </p:pic>
    </p:spTree>
    <p:extLst>
      <p:ext uri="{BB962C8B-B14F-4D97-AF65-F5344CB8AC3E}">
        <p14:creationId xmlns:p14="http://schemas.microsoft.com/office/powerpoint/2010/main" val="316230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34E5-A1F5-4018-A9D8-E8BF28379A49}"/>
              </a:ext>
            </a:extLst>
          </p:cNvPr>
          <p:cNvSpPr>
            <a:spLocks noGrp="1"/>
          </p:cNvSpPr>
          <p:nvPr>
            <p:ph type="title"/>
          </p:nvPr>
        </p:nvSpPr>
        <p:spPr/>
        <p:txBody>
          <a:bodyPr/>
          <a:lstStyle/>
          <a:p>
            <a:r>
              <a:rPr lang="en-US" dirty="0"/>
              <a:t>Results – Demographics and Work Settings</a:t>
            </a:r>
            <a:endParaRPr lang="en-GB" dirty="0"/>
          </a:p>
        </p:txBody>
      </p:sp>
      <p:sp>
        <p:nvSpPr>
          <p:cNvPr id="3" name="Content Placeholder 2">
            <a:extLst>
              <a:ext uri="{FF2B5EF4-FFF2-40B4-BE49-F238E27FC236}">
                <a16:creationId xmlns:a16="http://schemas.microsoft.com/office/drawing/2014/main" id="{FE5FBAD6-11CE-41A4-A4C9-7611ED56F132}"/>
              </a:ext>
            </a:extLst>
          </p:cNvPr>
          <p:cNvSpPr>
            <a:spLocks noGrp="1"/>
          </p:cNvSpPr>
          <p:nvPr>
            <p:ph idx="1"/>
          </p:nvPr>
        </p:nvSpPr>
        <p:spPr/>
        <p:txBody>
          <a:bodyPr/>
          <a:lstStyle/>
          <a:p>
            <a:r>
              <a:rPr lang="en-GB" dirty="0"/>
              <a:t>- </a:t>
            </a:r>
            <a:r>
              <a:rPr lang="en-GB" b="1" dirty="0"/>
              <a:t>Respondent Profile:</a:t>
            </a:r>
          </a:p>
          <a:p>
            <a:pPr marL="0" indent="0">
              <a:buNone/>
            </a:pPr>
            <a:endParaRPr lang="en-GB" b="1" dirty="0"/>
          </a:p>
          <a:p>
            <a:r>
              <a:rPr lang="en-GB" dirty="0"/>
              <a:t>  - 15 female, 2 male.</a:t>
            </a:r>
          </a:p>
          <a:p>
            <a:r>
              <a:rPr lang="en-GB" dirty="0"/>
              <a:t>  - Settings: hospitals, universities, community hubs, online platforms.</a:t>
            </a:r>
          </a:p>
          <a:p>
            <a:r>
              <a:rPr lang="en-GB" dirty="0"/>
              <a:t>  - Roles: Nurses, midwives, oncologists, radiographers, lecturers, etc.</a:t>
            </a:r>
          </a:p>
          <a:p>
            <a:endParaRPr lang="en-GB" dirty="0"/>
          </a:p>
        </p:txBody>
      </p:sp>
      <p:sp>
        <p:nvSpPr>
          <p:cNvPr id="4" name="Date Placeholder 3">
            <a:extLst>
              <a:ext uri="{FF2B5EF4-FFF2-40B4-BE49-F238E27FC236}">
                <a16:creationId xmlns:a16="http://schemas.microsoft.com/office/drawing/2014/main" id="{01ADD72C-F8AC-4D65-A9C8-D68CBA0E63AA}"/>
              </a:ext>
            </a:extLst>
          </p:cNvPr>
          <p:cNvSpPr>
            <a:spLocks noGrp="1"/>
          </p:cNvSpPr>
          <p:nvPr>
            <p:ph type="dt" sz="half" idx="10"/>
          </p:nvPr>
        </p:nvSpPr>
        <p:spPr/>
        <p:txBody>
          <a:bodyPr/>
          <a:lstStyle/>
          <a:p>
            <a:fld id="{1C140943-3C9F-7742-B696-47C3265D867A}" type="datetime1">
              <a:rPr lang="en-GB" smtClean="0"/>
              <a:t>06/11/2024</a:t>
            </a:fld>
            <a:endParaRPr lang="en-US"/>
          </a:p>
        </p:txBody>
      </p:sp>
      <p:pic>
        <p:nvPicPr>
          <p:cNvPr id="5" name="Picture 4" descr="A green text on a white background&#10;&#10;Description automatically generated">
            <a:extLst>
              <a:ext uri="{FF2B5EF4-FFF2-40B4-BE49-F238E27FC236}">
                <a16:creationId xmlns:a16="http://schemas.microsoft.com/office/drawing/2014/main" id="{67DB293B-C40E-AC56-7389-7E2A28AC7F06}"/>
              </a:ext>
            </a:extLst>
          </p:cNvPr>
          <p:cNvPicPr>
            <a:picLocks noChangeAspect="1"/>
          </p:cNvPicPr>
          <p:nvPr/>
        </p:nvPicPr>
        <p:blipFill>
          <a:blip r:embed="rId3"/>
          <a:stretch>
            <a:fillRect/>
          </a:stretch>
        </p:blipFill>
        <p:spPr>
          <a:xfrm>
            <a:off x="7255238" y="5950225"/>
            <a:ext cx="2442635" cy="607428"/>
          </a:xfrm>
          <a:prstGeom prst="rect">
            <a:avLst/>
          </a:prstGeom>
        </p:spPr>
      </p:pic>
    </p:spTree>
    <p:extLst>
      <p:ext uri="{BB962C8B-B14F-4D97-AF65-F5344CB8AC3E}">
        <p14:creationId xmlns:p14="http://schemas.microsoft.com/office/powerpoint/2010/main" val="206039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33D6-D2CA-4770-9A49-8A965E6551C7}"/>
              </a:ext>
            </a:extLst>
          </p:cNvPr>
          <p:cNvSpPr>
            <a:spLocks noGrp="1"/>
          </p:cNvSpPr>
          <p:nvPr>
            <p:ph type="title"/>
          </p:nvPr>
        </p:nvSpPr>
        <p:spPr/>
        <p:txBody>
          <a:bodyPr/>
          <a:lstStyle/>
          <a:p>
            <a:r>
              <a:rPr lang="en-US" dirty="0"/>
              <a:t>Results – Provision of Preconception Care</a:t>
            </a:r>
            <a:endParaRPr lang="en-GB" dirty="0"/>
          </a:p>
        </p:txBody>
      </p:sp>
      <p:sp>
        <p:nvSpPr>
          <p:cNvPr id="3" name="Content Placeholder 2">
            <a:extLst>
              <a:ext uri="{FF2B5EF4-FFF2-40B4-BE49-F238E27FC236}">
                <a16:creationId xmlns:a16="http://schemas.microsoft.com/office/drawing/2014/main" id="{52D837F7-98C4-4A64-B4A5-D8C993589ED2}"/>
              </a:ext>
            </a:extLst>
          </p:cNvPr>
          <p:cNvSpPr>
            <a:spLocks noGrp="1"/>
          </p:cNvSpPr>
          <p:nvPr>
            <p:ph idx="1"/>
          </p:nvPr>
        </p:nvSpPr>
        <p:spPr/>
        <p:txBody>
          <a:bodyPr/>
          <a:lstStyle/>
          <a:p>
            <a:r>
              <a:rPr lang="en-US" b="1" dirty="0"/>
              <a:t>Findings:</a:t>
            </a:r>
          </a:p>
          <a:p>
            <a:pPr marL="0" indent="0">
              <a:buNone/>
            </a:pPr>
            <a:endParaRPr lang="en-US" b="1" dirty="0"/>
          </a:p>
          <a:p>
            <a:r>
              <a:rPr lang="en-US" dirty="0"/>
              <a:t>  - 60% of respondents provide clinical care directly.</a:t>
            </a:r>
          </a:p>
          <a:p>
            <a:r>
              <a:rPr lang="en-US" dirty="0"/>
              <a:t>  - 29% already include preconception care in their roles.</a:t>
            </a:r>
          </a:p>
          <a:p>
            <a:r>
              <a:rPr lang="en-US" dirty="0"/>
              <a:t>  - 53% believe their role is suited to provide preconception care.</a:t>
            </a:r>
          </a:p>
          <a:p>
            <a:pPr marL="0" indent="0">
              <a:buNone/>
            </a:pPr>
            <a:endParaRPr lang="en-GB" dirty="0"/>
          </a:p>
        </p:txBody>
      </p:sp>
      <p:sp>
        <p:nvSpPr>
          <p:cNvPr id="4" name="Date Placeholder 3">
            <a:extLst>
              <a:ext uri="{FF2B5EF4-FFF2-40B4-BE49-F238E27FC236}">
                <a16:creationId xmlns:a16="http://schemas.microsoft.com/office/drawing/2014/main" id="{1E46F5A2-4AD6-4B5F-A93E-A8AFBFEF9705}"/>
              </a:ext>
            </a:extLst>
          </p:cNvPr>
          <p:cNvSpPr>
            <a:spLocks noGrp="1"/>
          </p:cNvSpPr>
          <p:nvPr>
            <p:ph type="dt" sz="half" idx="10"/>
          </p:nvPr>
        </p:nvSpPr>
        <p:spPr/>
        <p:txBody>
          <a:bodyPr/>
          <a:lstStyle/>
          <a:p>
            <a:fld id="{1C140943-3C9F-7742-B696-47C3265D867A}" type="datetime1">
              <a:rPr lang="en-GB" smtClean="0"/>
              <a:t>06/11/2024</a:t>
            </a:fld>
            <a:endParaRPr lang="en-US"/>
          </a:p>
        </p:txBody>
      </p:sp>
      <p:pic>
        <p:nvPicPr>
          <p:cNvPr id="5" name="Picture 4" descr="A green text on a white background&#10;&#10;Description automatically generated">
            <a:extLst>
              <a:ext uri="{FF2B5EF4-FFF2-40B4-BE49-F238E27FC236}">
                <a16:creationId xmlns:a16="http://schemas.microsoft.com/office/drawing/2014/main" id="{B3663C1F-199C-0D0E-26B5-4CFDE7B312E6}"/>
              </a:ext>
            </a:extLst>
          </p:cNvPr>
          <p:cNvPicPr>
            <a:picLocks noChangeAspect="1"/>
          </p:cNvPicPr>
          <p:nvPr/>
        </p:nvPicPr>
        <p:blipFill>
          <a:blip r:embed="rId3"/>
          <a:stretch>
            <a:fillRect/>
          </a:stretch>
        </p:blipFill>
        <p:spPr>
          <a:xfrm>
            <a:off x="7255238" y="5950225"/>
            <a:ext cx="2442635" cy="607428"/>
          </a:xfrm>
          <a:prstGeom prst="rect">
            <a:avLst/>
          </a:prstGeom>
        </p:spPr>
      </p:pic>
    </p:spTree>
    <p:extLst>
      <p:ext uri="{BB962C8B-B14F-4D97-AF65-F5344CB8AC3E}">
        <p14:creationId xmlns:p14="http://schemas.microsoft.com/office/powerpoint/2010/main" val="278360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4E17-003F-4409-B7BD-157DA7F5E587}"/>
              </a:ext>
            </a:extLst>
          </p:cNvPr>
          <p:cNvSpPr>
            <a:spLocks noGrp="1"/>
          </p:cNvSpPr>
          <p:nvPr>
            <p:ph type="title"/>
          </p:nvPr>
        </p:nvSpPr>
        <p:spPr/>
        <p:txBody>
          <a:bodyPr/>
          <a:lstStyle/>
          <a:p>
            <a:r>
              <a:rPr lang="en-GB" dirty="0"/>
              <a:t>Barriers to Preconception Care</a:t>
            </a:r>
          </a:p>
        </p:txBody>
      </p:sp>
      <p:sp>
        <p:nvSpPr>
          <p:cNvPr id="3" name="Content Placeholder 2">
            <a:extLst>
              <a:ext uri="{FF2B5EF4-FFF2-40B4-BE49-F238E27FC236}">
                <a16:creationId xmlns:a16="http://schemas.microsoft.com/office/drawing/2014/main" id="{8C953EE0-BF53-4CDD-A71C-11D4524AE30F}"/>
              </a:ext>
            </a:extLst>
          </p:cNvPr>
          <p:cNvSpPr>
            <a:spLocks noGrp="1"/>
          </p:cNvSpPr>
          <p:nvPr>
            <p:ph idx="1"/>
          </p:nvPr>
        </p:nvSpPr>
        <p:spPr/>
        <p:txBody>
          <a:bodyPr/>
          <a:lstStyle/>
          <a:p>
            <a:r>
              <a:rPr lang="en-GB" b="1" dirty="0"/>
              <a:t>Challenges Identified:</a:t>
            </a:r>
          </a:p>
          <a:p>
            <a:pPr marL="0" indent="0">
              <a:buNone/>
            </a:pPr>
            <a:endParaRPr lang="en-GB" b="1" dirty="0"/>
          </a:p>
          <a:p>
            <a:r>
              <a:rPr lang="en-GB" dirty="0"/>
              <a:t>  - Medicalisation concerns, competing priorities, limited resources.</a:t>
            </a:r>
          </a:p>
          <a:p>
            <a:r>
              <a:rPr lang="en-GB" dirty="0"/>
              <a:t>  - Lack of awareness and knowledge among professionals.</a:t>
            </a:r>
          </a:p>
          <a:p>
            <a:endParaRPr lang="en-GB" dirty="0"/>
          </a:p>
        </p:txBody>
      </p:sp>
      <p:sp>
        <p:nvSpPr>
          <p:cNvPr id="4" name="Date Placeholder 3">
            <a:extLst>
              <a:ext uri="{FF2B5EF4-FFF2-40B4-BE49-F238E27FC236}">
                <a16:creationId xmlns:a16="http://schemas.microsoft.com/office/drawing/2014/main" id="{76BC51DA-E2B4-4EEC-BF80-13099CF8A95E}"/>
              </a:ext>
            </a:extLst>
          </p:cNvPr>
          <p:cNvSpPr>
            <a:spLocks noGrp="1"/>
          </p:cNvSpPr>
          <p:nvPr>
            <p:ph type="dt" sz="half" idx="10"/>
          </p:nvPr>
        </p:nvSpPr>
        <p:spPr/>
        <p:txBody>
          <a:bodyPr/>
          <a:lstStyle/>
          <a:p>
            <a:fld id="{1C140943-3C9F-7742-B696-47C3265D867A}" type="datetime1">
              <a:rPr lang="en-GB" smtClean="0"/>
              <a:t>06/11/2024</a:t>
            </a:fld>
            <a:endParaRPr lang="en-US"/>
          </a:p>
        </p:txBody>
      </p:sp>
      <p:pic>
        <p:nvPicPr>
          <p:cNvPr id="5" name="Picture 4" descr="A green text on a white background&#10;&#10;Description automatically generated">
            <a:extLst>
              <a:ext uri="{FF2B5EF4-FFF2-40B4-BE49-F238E27FC236}">
                <a16:creationId xmlns:a16="http://schemas.microsoft.com/office/drawing/2014/main" id="{7BDB6FD4-9ADD-E5CE-0608-CF45C9D1BF67}"/>
              </a:ext>
            </a:extLst>
          </p:cNvPr>
          <p:cNvPicPr>
            <a:picLocks noChangeAspect="1"/>
          </p:cNvPicPr>
          <p:nvPr/>
        </p:nvPicPr>
        <p:blipFill>
          <a:blip r:embed="rId3"/>
          <a:stretch>
            <a:fillRect/>
          </a:stretch>
        </p:blipFill>
        <p:spPr>
          <a:xfrm>
            <a:off x="7255238" y="5950225"/>
            <a:ext cx="2442635" cy="607428"/>
          </a:xfrm>
          <a:prstGeom prst="rect">
            <a:avLst/>
          </a:prstGeom>
        </p:spPr>
      </p:pic>
    </p:spTree>
    <p:extLst>
      <p:ext uri="{BB962C8B-B14F-4D97-AF65-F5344CB8AC3E}">
        <p14:creationId xmlns:p14="http://schemas.microsoft.com/office/powerpoint/2010/main" val="3769957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A716-A2C0-4133-8E16-87001DDDE975}"/>
              </a:ext>
            </a:extLst>
          </p:cNvPr>
          <p:cNvSpPr>
            <a:spLocks noGrp="1"/>
          </p:cNvSpPr>
          <p:nvPr>
            <p:ph type="title"/>
          </p:nvPr>
        </p:nvSpPr>
        <p:spPr/>
        <p:txBody>
          <a:bodyPr/>
          <a:lstStyle/>
          <a:p>
            <a:r>
              <a:rPr lang="en-GB" dirty="0"/>
              <a:t>Recommendations for Addressing Barriers</a:t>
            </a:r>
          </a:p>
        </p:txBody>
      </p:sp>
      <p:sp>
        <p:nvSpPr>
          <p:cNvPr id="3" name="Content Placeholder 2">
            <a:extLst>
              <a:ext uri="{FF2B5EF4-FFF2-40B4-BE49-F238E27FC236}">
                <a16:creationId xmlns:a16="http://schemas.microsoft.com/office/drawing/2014/main" id="{1A545555-DEBF-4980-A758-D17D8C5410EE}"/>
              </a:ext>
            </a:extLst>
          </p:cNvPr>
          <p:cNvSpPr>
            <a:spLocks noGrp="1"/>
          </p:cNvSpPr>
          <p:nvPr>
            <p:ph idx="1"/>
          </p:nvPr>
        </p:nvSpPr>
        <p:spPr/>
        <p:txBody>
          <a:bodyPr/>
          <a:lstStyle/>
          <a:p>
            <a:r>
              <a:rPr lang="en-GB" b="1" dirty="0"/>
              <a:t>Proposed Solutions:</a:t>
            </a:r>
          </a:p>
          <a:p>
            <a:pPr marL="0" indent="0">
              <a:buNone/>
            </a:pPr>
            <a:endParaRPr lang="en-GB" b="1" dirty="0"/>
          </a:p>
          <a:p>
            <a:r>
              <a:rPr lang="en-GB" dirty="0"/>
              <a:t>  - Education and training for professionals.</a:t>
            </a:r>
          </a:p>
          <a:p>
            <a:r>
              <a:rPr lang="en-GB" dirty="0"/>
              <a:t>  - Government prioritisation.</a:t>
            </a:r>
          </a:p>
          <a:p>
            <a:r>
              <a:rPr lang="en-GB" dirty="0"/>
              <a:t>  - Increased awareness and accessible information.</a:t>
            </a:r>
          </a:p>
          <a:p>
            <a:endParaRPr lang="en-GB" dirty="0"/>
          </a:p>
        </p:txBody>
      </p:sp>
      <p:sp>
        <p:nvSpPr>
          <p:cNvPr id="4" name="Date Placeholder 3">
            <a:extLst>
              <a:ext uri="{FF2B5EF4-FFF2-40B4-BE49-F238E27FC236}">
                <a16:creationId xmlns:a16="http://schemas.microsoft.com/office/drawing/2014/main" id="{F56A6D7E-BE8D-42C5-8A32-D7A36D41C492}"/>
              </a:ext>
            </a:extLst>
          </p:cNvPr>
          <p:cNvSpPr>
            <a:spLocks noGrp="1"/>
          </p:cNvSpPr>
          <p:nvPr>
            <p:ph type="dt" sz="half" idx="10"/>
          </p:nvPr>
        </p:nvSpPr>
        <p:spPr/>
        <p:txBody>
          <a:bodyPr/>
          <a:lstStyle/>
          <a:p>
            <a:fld id="{1C140943-3C9F-7742-B696-47C3265D867A}" type="datetime1">
              <a:rPr lang="en-GB" smtClean="0"/>
              <a:t>06/11/2024</a:t>
            </a:fld>
            <a:endParaRPr lang="en-US"/>
          </a:p>
        </p:txBody>
      </p:sp>
      <p:pic>
        <p:nvPicPr>
          <p:cNvPr id="5" name="Picture 4" descr="A green text on a white background&#10;&#10;Description automatically generated">
            <a:extLst>
              <a:ext uri="{FF2B5EF4-FFF2-40B4-BE49-F238E27FC236}">
                <a16:creationId xmlns:a16="http://schemas.microsoft.com/office/drawing/2014/main" id="{4DAF1C68-3419-2780-A641-14467FAE2284}"/>
              </a:ext>
            </a:extLst>
          </p:cNvPr>
          <p:cNvPicPr>
            <a:picLocks noChangeAspect="1"/>
          </p:cNvPicPr>
          <p:nvPr/>
        </p:nvPicPr>
        <p:blipFill>
          <a:blip r:embed="rId3"/>
          <a:stretch>
            <a:fillRect/>
          </a:stretch>
        </p:blipFill>
        <p:spPr>
          <a:xfrm>
            <a:off x="7255238" y="5950225"/>
            <a:ext cx="2442635" cy="607428"/>
          </a:xfrm>
          <a:prstGeom prst="rect">
            <a:avLst/>
          </a:prstGeom>
        </p:spPr>
      </p:pic>
    </p:spTree>
    <p:extLst>
      <p:ext uri="{BB962C8B-B14F-4D97-AF65-F5344CB8AC3E}">
        <p14:creationId xmlns:p14="http://schemas.microsoft.com/office/powerpoint/2010/main" val="3450638306"/>
      </p:ext>
    </p:extLst>
  </p:cSld>
  <p:clrMapOvr>
    <a:masterClrMapping/>
  </p:clrMapOvr>
</p:sld>
</file>

<file path=ppt/theme/theme1.xml><?xml version="1.0" encoding="utf-8"?>
<a:theme xmlns:a="http://schemas.openxmlformats.org/drawingml/2006/main" name="Office Theme">
  <a:themeElements>
    <a:clrScheme name="Uni of Hull 2024">
      <a:dk1>
        <a:srgbClr val="0E1647"/>
      </a:dk1>
      <a:lt1>
        <a:srgbClr val="FFFFFF"/>
      </a:lt1>
      <a:dk2>
        <a:srgbClr val="D7F777"/>
      </a:dk2>
      <a:lt2>
        <a:srgbClr val="1D4CF2"/>
      </a:lt2>
      <a:accent1>
        <a:srgbClr val="82DAF3"/>
      </a:accent1>
      <a:accent2>
        <a:srgbClr val="F5B6DC"/>
      </a:accent2>
      <a:accent3>
        <a:srgbClr val="79E3CA"/>
      </a:accent3>
      <a:accent4>
        <a:srgbClr val="FFC779"/>
      </a:accent4>
      <a:accent5>
        <a:srgbClr val="A8A3EE"/>
      </a:accent5>
      <a:accent6>
        <a:srgbClr val="FFFFFF"/>
      </a:accent6>
      <a:hlink>
        <a:srgbClr val="1D4CF2"/>
      </a:hlink>
      <a:folHlink>
        <a:srgbClr val="1D4CF2"/>
      </a:folHlink>
    </a:clrScheme>
    <a:fontScheme name="Test">
      <a:majorFont>
        <a:latin typeface="Signifier"/>
        <a:ea typeface=""/>
        <a:cs typeface=""/>
      </a:majorFont>
      <a:minorFont>
        <a:latin typeface="Suisse Int'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FB2E56A-F3AB-C249-A4D0-67C17EF8C09C}" vid="{C6912181-A4A6-AA40-A90B-3BA16738AE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2E76E83-5C54-FE40-93D2-3B9B62EF738C}">
  <we:reference id="wa200000729" version="3.19.222.0" store="en-GB" storeType="OMEX"/>
  <we:alternateReferences>
    <we:reference id="wa200000729" version="3.19.222.0" store="wa200000729" storeType="OMEX"/>
  </we:alternateReferences>
  <we:properties/>
  <we:bindings/>
  <we:snapshot xmlns:r="http://schemas.openxmlformats.org/officeDocument/2006/relationships"/>
</we:webextension>
</file>

<file path=docMetadata/LabelInfo.xml><?xml version="1.0" encoding="utf-8"?>
<clbl:labelList xmlns:clbl="http://schemas.microsoft.com/office/2020/mipLabelMetadata">
  <clbl:label id="{d6fa6db5-9f3a-4c93-9e38-61059ee07e95}" enabled="1" method="Standard" siteId="{4e8d09f7-cc79-4ccb-9149-a4238dd17422}" contentBits="0" removed="0"/>
</clbl:labelList>
</file>

<file path=docProps/app.xml><?xml version="1.0" encoding="utf-8"?>
<Properties xmlns="http://schemas.openxmlformats.org/officeDocument/2006/extended-properties" xmlns:vt="http://schemas.openxmlformats.org/officeDocument/2006/docPropsVTypes">
  <Template>UniOfHull_MainTemplate_2024_V3</Template>
  <TotalTime>638</TotalTime>
  <Words>2771</Words>
  <Application>Microsoft Office PowerPoint</Application>
  <PresentationFormat>Widescreen</PresentationFormat>
  <Paragraphs>214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Suisse Int'l</vt:lpstr>
      <vt:lpstr>Wingdings</vt:lpstr>
      <vt:lpstr>Signifier</vt:lpstr>
      <vt:lpstr>Suisse Int'l</vt:lpstr>
      <vt:lpstr>Calibri</vt:lpstr>
      <vt:lpstr>Arial</vt:lpstr>
      <vt:lpstr>Office Theme</vt:lpstr>
      <vt:lpstr>Exploring Preconception Health: Insights from a Pilot Survey</vt:lpstr>
      <vt:lpstr>Overview: </vt:lpstr>
      <vt:lpstr>Background</vt:lpstr>
      <vt:lpstr>Mentimeter</vt:lpstr>
      <vt:lpstr>Research Aim &amp; Methodology</vt:lpstr>
      <vt:lpstr>Results – Demographics and Work Settings</vt:lpstr>
      <vt:lpstr>Results – Provision of Preconception Care</vt:lpstr>
      <vt:lpstr>Barriers to Preconception Care</vt:lpstr>
      <vt:lpstr>Recommendations for Addressing Barriers</vt:lpstr>
      <vt:lpstr>Discussion</vt:lpstr>
      <vt:lpstr>Conclusions</vt:lpstr>
      <vt:lpstr>Future Directions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Jayne Walker</dc:creator>
  <cp:lastModifiedBy>Jayne Walker</cp:lastModifiedBy>
  <cp:revision>22</cp:revision>
  <dcterms:created xsi:type="dcterms:W3CDTF">2024-04-02T16:26:08Z</dcterms:created>
  <dcterms:modified xsi:type="dcterms:W3CDTF">2024-11-06T14:11:04Z</dcterms:modified>
</cp:coreProperties>
</file>