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ie Oxley" userId="0eb94314-f5cb-47cd-9e39-065c2088e088" providerId="ADAL" clId="{39A2AB9A-2671-4834-B280-B456ABA437FD}"/>
    <pc:docChg chg="modSld">
      <pc:chgData name="Leonie Oxley" userId="0eb94314-f5cb-47cd-9e39-065c2088e088" providerId="ADAL" clId="{39A2AB9A-2671-4834-B280-B456ABA437FD}" dt="2025-03-18T13:56:48.022" v="0" actId="20577"/>
      <pc:docMkLst>
        <pc:docMk/>
      </pc:docMkLst>
      <pc:sldChg chg="modSp mod">
        <pc:chgData name="Leonie Oxley" userId="0eb94314-f5cb-47cd-9e39-065c2088e088" providerId="ADAL" clId="{39A2AB9A-2671-4834-B280-B456ABA437FD}" dt="2025-03-18T13:56:48.022" v="0" actId="20577"/>
        <pc:sldMkLst>
          <pc:docMk/>
          <pc:sldMk cId="1557242327" sldId="266"/>
        </pc:sldMkLst>
        <pc:spChg chg="mod">
          <ac:chgData name="Leonie Oxley" userId="0eb94314-f5cb-47cd-9e39-065c2088e088" providerId="ADAL" clId="{39A2AB9A-2671-4834-B280-B456ABA437FD}" dt="2025-03-18T13:56:48.022" v="0" actId="20577"/>
          <ac:spMkLst>
            <pc:docMk/>
            <pc:sldMk cId="1557242327" sldId="266"/>
            <ac:spMk id="2" creationId="{10C71727-B18B-9074-496E-319A87132A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365-9AC4-B165-03CC-6E4B185C5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2161308"/>
            <a:ext cx="9765323" cy="2458193"/>
          </a:xfrm>
        </p:spPr>
        <p:txBody>
          <a:bodyPr lIns="0" tIns="0" rIns="0" bIns="0"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5531117"/>
            <a:ext cx="5400675" cy="721040"/>
          </a:xfr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EC8C28-AA84-D561-D863-963D4605E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3971" y="5283962"/>
            <a:ext cx="3240000" cy="10881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5556D-1EE3-4D28-6BAF-FD9BB1E04F42}"/>
              </a:ext>
            </a:extLst>
          </p:cNvPr>
          <p:cNvSpPr/>
          <p:nvPr/>
        </p:nvSpPr>
        <p:spPr>
          <a:xfrm>
            <a:off x="605325" y="2449773"/>
            <a:ext cx="180000" cy="1774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15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Imag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365125"/>
            <a:ext cx="6480000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5324" y="2030680"/>
            <a:ext cx="6479999" cy="3593831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792BE2-B9E5-6B94-1D78-1F8332D8FC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47709" y="2030680"/>
            <a:ext cx="3848966" cy="3593831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18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Image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63525" y="981074"/>
            <a:ext cx="7736155" cy="5609812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792BE2-B9E5-6B94-1D78-1F8332D8FC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00853" y="267114"/>
            <a:ext cx="3627622" cy="5357399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362C26A-1F12-C70C-3B08-51675D16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89" y="267114"/>
            <a:ext cx="7736155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07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166">
          <p15:clr>
            <a:srgbClr val="FBAE40"/>
          </p15:clr>
        </p15:guide>
        <p15:guide id="3" pos="7514">
          <p15:clr>
            <a:srgbClr val="FBAE40"/>
          </p15:clr>
        </p15:guide>
        <p15:guide id="4" orient="horz" pos="4156">
          <p15:clr>
            <a:srgbClr val="FBAE40"/>
          </p15:clr>
        </p15:guide>
        <p15:guide id="5" orient="horz" pos="3543">
          <p15:clr>
            <a:srgbClr val="FBAE40"/>
          </p15:clr>
        </p15:guide>
        <p15:guide id="6" orient="horz" pos="61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Three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65125"/>
            <a:ext cx="10801350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FE86C3-AB50-C95A-0361-F3ADB44C2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290" y="2330395"/>
            <a:ext cx="2743200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526DD4-12EF-8BAC-2299-EE29BE0FA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24400" y="2330395"/>
            <a:ext cx="2743200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5F9B615-66C4-0366-09AB-1DE7E30E2E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71510" y="2330395"/>
            <a:ext cx="2743200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1.000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BEF57C-FF76-A6C3-2EEF-BA1B16216E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7290" y="3531242"/>
            <a:ext cx="2743200" cy="20932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F1C48D0E-A801-DF8C-72D4-C542C8706A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3531242"/>
            <a:ext cx="2743200" cy="20932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96DEC4DE-9877-E01B-BDE6-45CB25D32F2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1510" y="3531242"/>
            <a:ext cx="2743200" cy="20932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</p:spTree>
    <p:extLst>
      <p:ext uri="{BB962C8B-B14F-4D97-AF65-F5344CB8AC3E}">
        <p14:creationId xmlns:p14="http://schemas.microsoft.com/office/powerpoint/2010/main" val="58165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with Three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FE86C3-AB50-C95A-0361-F3ADB44C2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9689" y="981075"/>
            <a:ext cx="3454565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4526DD4-12EF-8BAC-2299-EE29BE0FA0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8717" y="981075"/>
            <a:ext cx="3454564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5F9B615-66C4-0366-09AB-1DE7E30E2E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7743" y="981075"/>
            <a:ext cx="3454567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1.000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BEF57C-FF76-A6C3-2EEF-BA1B16216E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9690" y="2181922"/>
            <a:ext cx="3454566" cy="34425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F1C48D0E-A801-DF8C-72D4-C542C8706A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8717" y="2181922"/>
            <a:ext cx="3454565" cy="34425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96DEC4DE-9877-E01B-BDE6-45CB25D32F2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57743" y="2181922"/>
            <a:ext cx="3454567" cy="34425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3DA8B4-3124-3FAE-B484-33D1730A8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90" y="267114"/>
            <a:ext cx="11648786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76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166">
          <p15:clr>
            <a:srgbClr val="FBAE40"/>
          </p15:clr>
        </p15:guide>
        <p15:guide id="3" pos="7514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  <p15:guide id="6" orient="horz" pos="61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tatistic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FE86C3-AB50-C95A-0361-F3ADB44C2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4" y="2330395"/>
            <a:ext cx="4860523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BEF57C-FF76-A6C3-2EEF-BA1B16216E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5" y="3531242"/>
            <a:ext cx="4860522" cy="209327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B588F3C-19ED-87FB-A268-CB837759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2" y="365125"/>
            <a:ext cx="4860525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3FD4302D-CD43-5E35-33F9-02F9B3D432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0"/>
            <a:ext cx="6096000" cy="6858000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</p:spTree>
    <p:extLst>
      <p:ext uri="{BB962C8B-B14F-4D97-AF65-F5344CB8AC3E}">
        <p14:creationId xmlns:p14="http://schemas.microsoft.com/office/powerpoint/2010/main" val="2501111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with Statistic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FE86C3-AB50-C95A-0361-F3ADB44C2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3525" y="1000375"/>
            <a:ext cx="5507883" cy="1030247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72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100%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BEF57C-FF76-A6C3-2EEF-BA1B16216EC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3526" y="2201222"/>
            <a:ext cx="5507882" cy="3567753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Add a description here for this stat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3FD4302D-CD43-5E35-33F9-02F9B3D4320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0"/>
            <a:ext cx="6096000" cy="6858000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81E59F-B724-B434-A5CD-181850F0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89" y="267114"/>
            <a:ext cx="11685299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60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166">
          <p15:clr>
            <a:srgbClr val="FBAE40"/>
          </p15:clr>
        </p15:guide>
        <p15:guide id="3" pos="7537">
          <p15:clr>
            <a:srgbClr val="FBAE40"/>
          </p15:clr>
        </p15:guide>
        <p15:guide id="5" orient="horz" pos="3634">
          <p15:clr>
            <a:srgbClr val="FBAE40"/>
          </p15:clr>
        </p15:guide>
        <p15:guide id="6" orient="horz" pos="61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(Full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</p:spTree>
    <p:extLst>
      <p:ext uri="{BB962C8B-B14F-4D97-AF65-F5344CB8AC3E}">
        <p14:creationId xmlns:p14="http://schemas.microsoft.com/office/powerpoint/2010/main" val="965804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(Full Slide with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5731727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62DA6D-58DF-869A-00EB-DAA89774534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624513"/>
            <a:ext cx="12192000" cy="1233487"/>
          </a:xfrm>
          <a:solidFill>
            <a:schemeClr val="accent1"/>
          </a:solidFill>
        </p:spPr>
        <p:txBody>
          <a:bodyPr lIns="720000" tIns="180000" rIns="720000" bIns="18000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caption</a:t>
            </a:r>
          </a:p>
        </p:txBody>
      </p:sp>
    </p:spTree>
    <p:extLst>
      <p:ext uri="{BB962C8B-B14F-4D97-AF65-F5344CB8AC3E}">
        <p14:creationId xmlns:p14="http://schemas.microsoft.com/office/powerpoint/2010/main" val="1249002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(Full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07B0A19-4CFF-CB20-EC9E-13C4627EFA0B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-20642"/>
            <a:ext cx="12192000" cy="6858000"/>
          </a:xfrm>
        </p:spPr>
        <p:txBody>
          <a:bodyPr tIns="2304000" anchor="t"/>
          <a:lstStyle>
            <a:lvl1pPr marL="0" indent="0" algn="ct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				Click icon below to add video</a:t>
            </a:r>
          </a:p>
        </p:txBody>
      </p:sp>
    </p:spTree>
    <p:extLst>
      <p:ext uri="{BB962C8B-B14F-4D97-AF65-F5344CB8AC3E}">
        <p14:creationId xmlns:p14="http://schemas.microsoft.com/office/powerpoint/2010/main" val="3840203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o (Full Slide with Cap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07B0A19-4CFF-CB20-EC9E-13C4627EFA0B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2304000" anchor="t"/>
          <a:lstStyle>
            <a:lvl1pPr marL="0" indent="0" algn="ctr">
              <a:buNone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				Click icon below to add video</a:t>
            </a:r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AEB8B635-780F-52DA-4A09-428A58519D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4" y="5152022"/>
            <a:ext cx="10801349" cy="1019355"/>
          </a:xfrm>
          <a:solidFill>
            <a:schemeClr val="accent1"/>
          </a:solidFill>
        </p:spPr>
        <p:txBody>
          <a:bodyPr lIns="180000" tIns="180000" rIns="180000" bIns="18000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video caption</a:t>
            </a:r>
          </a:p>
        </p:txBody>
      </p:sp>
    </p:spTree>
    <p:extLst>
      <p:ext uri="{BB962C8B-B14F-4D97-AF65-F5344CB8AC3E}">
        <p14:creationId xmlns:p14="http://schemas.microsoft.com/office/powerpoint/2010/main" val="654013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365-9AC4-B165-03CC-6E4B185C5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2161308"/>
            <a:ext cx="9765323" cy="2458193"/>
          </a:xfrm>
        </p:spPr>
        <p:txBody>
          <a:bodyPr lIns="0" tIns="0" rIns="0" bIns="0" anchor="ctr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5531117"/>
            <a:ext cx="5400675" cy="721040"/>
          </a:xfr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EC8C28-AA84-D561-D863-963D4605E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3971" y="5283962"/>
            <a:ext cx="3240000" cy="10881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5556D-1EE3-4D28-6BAF-FD9BB1E04F42}"/>
              </a:ext>
            </a:extLst>
          </p:cNvPr>
          <p:cNvSpPr/>
          <p:nvPr/>
        </p:nvSpPr>
        <p:spPr>
          <a:xfrm>
            <a:off x="605325" y="2449773"/>
            <a:ext cx="180000" cy="17742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est/Speak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365-9AC4-B165-03CC-6E4B185C51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18048" y="1471962"/>
            <a:ext cx="6478627" cy="2237680"/>
          </a:xfrm>
        </p:spPr>
        <p:txBody>
          <a:bodyPr lIns="0" tIns="0" rIns="0" bIns="0"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guest/speaker name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18048" y="3924125"/>
            <a:ext cx="6478628" cy="1183134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guest/speaker details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C6B5BD1-55B6-3E55-06C5-E3D1F531AFF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00000" cy="6858000"/>
          </a:xfrm>
        </p:spPr>
        <p:txBody>
          <a:bodyPr tIns="230400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icon below to add image of guest/speaker</a:t>
            </a:r>
          </a:p>
        </p:txBody>
      </p:sp>
    </p:spTree>
    <p:extLst>
      <p:ext uri="{BB962C8B-B14F-4D97-AF65-F5344CB8AC3E}">
        <p14:creationId xmlns:p14="http://schemas.microsoft.com/office/powerpoint/2010/main" val="3117238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Quot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365-9AC4-B165-03CC-6E4B185C51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1610240"/>
            <a:ext cx="9972675" cy="2984062"/>
          </a:xfrm>
        </p:spPr>
        <p:txBody>
          <a:bodyPr lIns="0" tIns="0" rIns="0" bIns="0" anchor="ctr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quote text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5" y="4850780"/>
            <a:ext cx="9972675" cy="773733"/>
          </a:xfr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quote attribution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462BBD-EF74-7749-46E8-AB4CD55E0728}"/>
              </a:ext>
            </a:extLst>
          </p:cNvPr>
          <p:cNvSpPr txBox="1"/>
          <p:nvPr/>
        </p:nvSpPr>
        <p:spPr>
          <a:xfrm>
            <a:off x="343382" y="-1112045"/>
            <a:ext cx="23612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0" dirty="0">
                <a:solidFill>
                  <a:schemeClr val="bg1">
                    <a:alpha val="35439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D7D4C024-EAB4-D428-F047-E6CADB79A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71343"/>
            <a:ext cx="2743200" cy="365125"/>
          </a:xfrm>
        </p:spPr>
        <p:txBody>
          <a:bodyPr lIns="0" tIns="0" rIns="0" bIns="0"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17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30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9200" y="5515148"/>
            <a:ext cx="5400675" cy="721040"/>
          </a:xfr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enter contact details, web address, etc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682BA-A6F3-B48E-9842-6FBCC0C58840}"/>
              </a:ext>
            </a:extLst>
          </p:cNvPr>
          <p:cNvSpPr txBox="1"/>
          <p:nvPr/>
        </p:nvSpPr>
        <p:spPr>
          <a:xfrm>
            <a:off x="1159200" y="2690336"/>
            <a:ext cx="7129161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+mj-lt"/>
              </a:rPr>
              <a:t>Thank 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D13C7-E3E5-048C-882E-E2C81BA5DD1E}"/>
              </a:ext>
            </a:extLst>
          </p:cNvPr>
          <p:cNvSpPr/>
          <p:nvPr/>
        </p:nvSpPr>
        <p:spPr>
          <a:xfrm>
            <a:off x="605325" y="2690335"/>
            <a:ext cx="180000" cy="13425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F218884-3E9D-21DC-1CCA-15506452A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3971" y="5283962"/>
            <a:ext cx="3240000" cy="108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2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(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59200" y="5515148"/>
            <a:ext cx="5400675" cy="721040"/>
          </a:xfrm>
        </p:spPr>
        <p:txBody>
          <a:bodyPr lIns="0" tIns="0" rIns="0" bIns="0" anchor="b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enter contact details, web address, etc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682BA-A6F3-B48E-9842-6FBCC0C58840}"/>
              </a:ext>
            </a:extLst>
          </p:cNvPr>
          <p:cNvSpPr txBox="1"/>
          <p:nvPr/>
        </p:nvSpPr>
        <p:spPr>
          <a:xfrm>
            <a:off x="1159200" y="2690336"/>
            <a:ext cx="7129161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600" dirty="0">
                <a:solidFill>
                  <a:schemeClr val="tx1"/>
                </a:solidFill>
                <a:latin typeface="+mj-lt"/>
              </a:rPr>
              <a:t>Thank 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2D13C7-E3E5-048C-882E-E2C81BA5DD1E}"/>
              </a:ext>
            </a:extLst>
          </p:cNvPr>
          <p:cNvSpPr/>
          <p:nvPr/>
        </p:nvSpPr>
        <p:spPr>
          <a:xfrm>
            <a:off x="605325" y="2690335"/>
            <a:ext cx="180000" cy="13425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F218884-3E9D-21DC-1CCA-15506452A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3971" y="5283962"/>
            <a:ext cx="3240000" cy="108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2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B365-9AC4-B165-03CC-6E4B185C51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2657704"/>
            <a:ext cx="9972675" cy="1542591"/>
          </a:xfrm>
        </p:spPr>
        <p:txBody>
          <a:bodyPr lIns="0" tIns="0" rIns="0" bIns="0" anchor="ctr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959EC-135D-53D5-2161-70591ABB1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414779"/>
            <a:ext cx="9972675" cy="721040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11">
            <a:extLst>
              <a:ext uri="{FF2B5EF4-FFF2-40B4-BE49-F238E27FC236}">
                <a16:creationId xmlns:a16="http://schemas.microsoft.com/office/drawing/2014/main" id="{1C1F3DCC-026D-1AF2-CE30-B08C278C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71343"/>
            <a:ext cx="2743200" cy="365125"/>
          </a:xfrm>
        </p:spPr>
        <p:txBody>
          <a:bodyPr lIns="0" tIns="0" rIns="0" bIns="0"/>
          <a:lstStyle>
            <a:lvl1pPr>
              <a:defRPr>
                <a:solidFill>
                  <a:schemeClr val="bg1">
                    <a:alpha val="50000"/>
                  </a:schemeClr>
                </a:solidFill>
              </a:defRPr>
            </a:lvl1pPr>
          </a:lstStyle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83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65125"/>
            <a:ext cx="10801350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9A5-5A14-D265-21E1-EEE258EA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895707"/>
            <a:ext cx="10801349" cy="3728806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43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89" y="267114"/>
            <a:ext cx="11685299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9A5-5A14-D265-21E1-EEE258EA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91" y="981075"/>
            <a:ext cx="11685297" cy="4752975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35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orient="horz" pos="3612">
          <p15:clr>
            <a:srgbClr val="FBAE40"/>
          </p15:clr>
        </p15:guide>
        <p15:guide id="6" pos="166">
          <p15:clr>
            <a:srgbClr val="FBAE40"/>
          </p15:clr>
        </p15:guide>
        <p15:guide id="7" pos="7537">
          <p15:clr>
            <a:srgbClr val="FBAE40"/>
          </p15:clr>
        </p15:guide>
        <p15:guide id="8" orient="horz" pos="164">
          <p15:clr>
            <a:srgbClr val="FBAE40"/>
          </p15:clr>
        </p15:guide>
        <p15:guide id="9" orient="horz" pos="4156">
          <p15:clr>
            <a:srgbClr val="FBAE40"/>
          </p15:clr>
        </p15:guide>
        <p15:guide id="10" orient="horz" pos="61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65125"/>
            <a:ext cx="10801350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9A5-5A14-D265-21E1-EEE258EA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895707"/>
            <a:ext cx="5220000" cy="3728806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CFE01B-8CBB-2978-D3D2-17E7D4CCF3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76673" y="1895707"/>
            <a:ext cx="5220000" cy="3728806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534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149A5-5A14-D265-21E1-EEE258EA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88" y="981076"/>
            <a:ext cx="5491719" cy="4752974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CFE01B-8CBB-2978-D3D2-17E7D4CCF3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3269" y="981075"/>
            <a:ext cx="5491719" cy="4752973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B63085-B122-0B3F-9282-C0D267C9A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89" y="267114"/>
            <a:ext cx="11685299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09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166">
          <p15:clr>
            <a:srgbClr val="FBAE40"/>
          </p15:clr>
        </p15:guide>
        <p15:guide id="3" pos="7537">
          <p15:clr>
            <a:srgbClr val="FBAE40"/>
          </p15:clr>
        </p15:guide>
        <p15:guide id="5" orient="horz" pos="3612">
          <p15:clr>
            <a:srgbClr val="FBAE40"/>
          </p15:clr>
        </p15:guide>
        <p15:guide id="6" orient="horz" pos="61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4C8D-B22F-A1AA-B0F6-00F3DDCD4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365125"/>
            <a:ext cx="6480000" cy="1325563"/>
          </a:xfrm>
        </p:spPr>
        <p:txBody>
          <a:bodyPr lIns="0" tIns="0" rIns="0" bIns="0"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92000" y="0"/>
            <a:ext cx="4500000" cy="6858000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792BE2-B9E5-6B94-1D78-1F8332D8FC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325" y="1895706"/>
            <a:ext cx="6479999" cy="3728805"/>
          </a:xfrm>
        </p:spPr>
        <p:txBody>
          <a:bodyPr lIns="0" tIns="0" rIns="0" bIns="0"/>
          <a:lstStyle>
            <a:lvl1pPr marL="228600" indent="-228600">
              <a:buClr>
                <a:schemeClr val="bg2"/>
              </a:buClr>
              <a:buFont typeface="Wingdings" pitchFamily="2" charset="2"/>
              <a:buChar char="§"/>
              <a:defRPr/>
            </a:lvl1pPr>
            <a:lvl2pPr marL="685800" indent="-228600">
              <a:buClr>
                <a:schemeClr val="bg2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bg2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bg2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bg2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37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  <p15:guide id="3" pos="7242">
          <p15:clr>
            <a:srgbClr val="FBAE40"/>
          </p15:clr>
        </p15:guide>
        <p15:guide id="4" orient="horz" pos="3884">
          <p15:clr>
            <a:srgbClr val="FBAE40"/>
          </p15:clr>
        </p15:guide>
        <p15:guide id="5" orient="horz" pos="354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and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FC48-9651-9F0B-1D9C-C82D504B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325" y="6060844"/>
            <a:ext cx="2743200" cy="365125"/>
          </a:xfrm>
        </p:spPr>
        <p:txBody>
          <a:bodyPr lIns="0" tIns="0" rIns="0" bIns="0"/>
          <a:lstStyle/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22E23C5E-87E8-8451-DFEF-2C5890BCB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692000" y="0"/>
            <a:ext cx="4500000" cy="6858000"/>
          </a:xfrm>
        </p:spPr>
        <p:txBody>
          <a:bodyPr tIns="2304000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r>
              <a:rPr lang="en-US" dirty="0"/>
              <a:t>Click icon below to add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792BE2-B9E5-6B94-1D78-1F8332D8FC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689" y="1005057"/>
            <a:ext cx="7178015" cy="4763918"/>
          </a:xfrm>
        </p:spPr>
        <p:txBody>
          <a:bodyPr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EC03AAB-174F-E449-1495-DCFD7479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89" y="267114"/>
            <a:ext cx="7178015" cy="466147"/>
          </a:xfrm>
        </p:spPr>
        <p:txBody>
          <a:bodyPr lIns="0" tIns="0" rIns="0" bIns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888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4">
          <p15:clr>
            <a:srgbClr val="FBAE40"/>
          </p15:clr>
        </p15:guide>
        <p15:guide id="2" pos="166">
          <p15:clr>
            <a:srgbClr val="FBAE40"/>
          </p15:clr>
        </p15:guide>
        <p15:guide id="3" pos="7514">
          <p15:clr>
            <a:srgbClr val="FBAE40"/>
          </p15:clr>
        </p15:guide>
        <p15:guide id="5" orient="horz" pos="3634">
          <p15:clr>
            <a:srgbClr val="FBAE40"/>
          </p15:clr>
        </p15:guide>
        <p15:guide id="6" orient="horz" pos="61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93539-500D-0C94-90E2-75A44D20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C683-B9EE-91E1-6B5C-C322C0ED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27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97227-8238-33F3-6547-6D14A2BC3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7FE2-7FB8-4CF3-AFA9-377BAD0A9EEE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820C-5BCC-CAFA-138F-DACE333426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pic>
        <p:nvPicPr>
          <p:cNvPr id="7" name="University Logo">
            <a:extLst>
              <a:ext uri="{FF2B5EF4-FFF2-40B4-BE49-F238E27FC236}">
                <a16:creationId xmlns:a16="http://schemas.microsoft.com/office/drawing/2014/main" id="{53049A24-40FC-80E6-9378-17E3824A4C8F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651333" y="5732667"/>
            <a:ext cx="2350249" cy="103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3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.L.Walker@hull.ac.uk" TargetMode="External"/><Relationship Id="rId2" Type="http://schemas.openxmlformats.org/officeDocument/2006/relationships/hyperlink" Target="mailto:l.r.oxley@hull.ac.uk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F550-0FE0-9313-AB09-CFB06BFE6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137" y="970807"/>
            <a:ext cx="10918639" cy="2545279"/>
          </a:xfrm>
        </p:spPr>
        <p:txBody>
          <a:bodyPr>
            <a:normAutofit/>
          </a:bodyPr>
          <a:lstStyle/>
          <a:p>
            <a:r>
              <a:rPr lang="en-GB" sz="4400" dirty="0"/>
              <a:t>An alternative route: </a:t>
            </a:r>
            <a:r>
              <a:rPr lang="en-GB" sz="4400" b="1" dirty="0"/>
              <a:t>widening participation </a:t>
            </a:r>
            <a:r>
              <a:rPr lang="en-GB" sz="4400" dirty="0"/>
              <a:t>into higher education for prospective health and care professionals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6F3D5-DF0A-0B0B-E28D-690702B112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Joanne Hatfield</a:t>
            </a:r>
          </a:p>
          <a:p>
            <a:r>
              <a:rPr lang="en-GB" sz="2000" dirty="0"/>
              <a:t>Jayne Walker</a:t>
            </a:r>
          </a:p>
          <a:p>
            <a:r>
              <a:rPr lang="en-GB" sz="2000" dirty="0"/>
              <a:t>Sally – Ann Spencer Grey</a:t>
            </a:r>
          </a:p>
          <a:p>
            <a:r>
              <a:rPr lang="en-GB" sz="2000" dirty="0"/>
              <a:t>Leonie Oxley</a:t>
            </a:r>
          </a:p>
          <a:p>
            <a:r>
              <a:rPr lang="en-GB" sz="2000" dirty="0"/>
              <a:t>Lucy Cowperthwaite</a:t>
            </a:r>
          </a:p>
        </p:txBody>
      </p:sp>
    </p:spTree>
    <p:extLst>
      <p:ext uri="{BB962C8B-B14F-4D97-AF65-F5344CB8AC3E}">
        <p14:creationId xmlns:p14="http://schemas.microsoft.com/office/powerpoint/2010/main" val="74446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34421E8-4505-6E17-12E0-B4F09A6FC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Leonie Oxley </a:t>
            </a:r>
            <a:r>
              <a:rPr lang="en-GB" sz="3200" dirty="0">
                <a:hlinkClick r:id="rId2"/>
              </a:rPr>
              <a:t>l.r.oxley@hull.ac.uk</a:t>
            </a:r>
            <a:r>
              <a:rPr lang="en-GB" sz="3200" dirty="0"/>
              <a:t> </a:t>
            </a:r>
          </a:p>
          <a:p>
            <a:r>
              <a:rPr lang="en-GB" sz="3200" dirty="0"/>
              <a:t>Jayne Walker </a:t>
            </a:r>
            <a:r>
              <a:rPr lang="en-GB" sz="3200" dirty="0">
                <a:hlinkClick r:id="rId3"/>
              </a:rPr>
              <a:t>J.L.Walker@hull.ac.uk</a:t>
            </a:r>
            <a:r>
              <a:rPr lang="en-GB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39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17D7-4741-2862-A1C4-6E32F9F6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University Certificate in Health and Social Care Programme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B45C-1BB7-50A9-803C-405219CAF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Access to higher education is vital for health and social care.</a:t>
            </a:r>
          </a:p>
          <a:p>
            <a:r>
              <a:rPr lang="en-GB" sz="3200" dirty="0"/>
              <a:t>Traditional efforts targeted disadvantaged groups, but inclusivity is now a priority.</a:t>
            </a:r>
          </a:p>
          <a:p>
            <a:r>
              <a:rPr lang="en-GB" sz="3200" dirty="0"/>
              <a:t>The University of Hull offers a University Certificate as an accessible pathway.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97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E016-C0F4-6AD6-C446-A25BFCE7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Importance of Widening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215E-C6CD-2802-1C02-BDFC521FA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Encourages diversity and inclusivity in healthcare.</a:t>
            </a:r>
          </a:p>
          <a:p>
            <a:r>
              <a:rPr lang="en-GB" sz="3200" dirty="0"/>
              <a:t>Addresses regional inequalities and workforce shortages.</a:t>
            </a:r>
          </a:p>
          <a:p>
            <a:r>
              <a:rPr lang="en-GB" sz="3200" dirty="0"/>
              <a:t>Supports local workforce development and career progression.</a:t>
            </a:r>
          </a:p>
        </p:txBody>
      </p:sp>
    </p:spTree>
    <p:extLst>
      <p:ext uri="{BB962C8B-B14F-4D97-AF65-F5344CB8AC3E}">
        <p14:creationId xmlns:p14="http://schemas.microsoft.com/office/powerpoint/2010/main" val="195423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71727-B18B-9074-496E-319A8713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‘</a:t>
            </a:r>
            <a:r>
              <a:rPr lang="en-GB" b="1"/>
              <a:t>Grow your </a:t>
            </a:r>
            <a:r>
              <a:rPr lang="en-GB" b="1" dirty="0"/>
              <a:t>own’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05AB-471E-DCBC-32C8-BBDE329FA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Individuals trained locally and progress to employment locally</a:t>
            </a:r>
          </a:p>
          <a:p>
            <a:r>
              <a:rPr lang="en-GB" sz="3200" dirty="0"/>
              <a:t>Equips students to address the specific health needs</a:t>
            </a:r>
          </a:p>
          <a:p>
            <a:r>
              <a:rPr lang="en-GB" sz="3200" dirty="0"/>
              <a:t>Culturally sensitive and competent care = improved patient outcomes</a:t>
            </a:r>
          </a:p>
          <a:p>
            <a:r>
              <a:rPr lang="en-GB" sz="3200" dirty="0"/>
              <a:t>Sustainable local workforce</a:t>
            </a:r>
          </a:p>
        </p:txBody>
      </p:sp>
    </p:spTree>
    <p:extLst>
      <p:ext uri="{BB962C8B-B14F-4D97-AF65-F5344CB8AC3E}">
        <p14:creationId xmlns:p14="http://schemas.microsoft.com/office/powerpoint/2010/main" val="155724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8FD2-F750-9937-FF31-BAB3DADA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65125"/>
            <a:ext cx="11170104" cy="1325563"/>
          </a:xfrm>
        </p:spPr>
        <p:txBody>
          <a:bodyPr/>
          <a:lstStyle/>
          <a:p>
            <a:r>
              <a:rPr lang="en-GB" b="1" dirty="0"/>
              <a:t>University Certificate Programme: A Unique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BB20-C471-9750-C144-750879961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Level 4 qualification (higher than traditional Level 3 access courses).</a:t>
            </a:r>
          </a:p>
          <a:p>
            <a:r>
              <a:rPr lang="en-GB" sz="3200" dirty="0"/>
              <a:t>No formal entry requirements, making education accessible.</a:t>
            </a:r>
          </a:p>
          <a:p>
            <a:r>
              <a:rPr lang="en-GB" sz="3200" dirty="0"/>
              <a:t>Blended learning: in-person and virtual.</a:t>
            </a:r>
          </a:p>
          <a:p>
            <a:r>
              <a:rPr lang="en-GB" sz="3200" dirty="0"/>
              <a:t>Flexible part-time study (daytime/evening options).</a:t>
            </a:r>
          </a:p>
          <a:p>
            <a:r>
              <a:rPr lang="en-GB" sz="3200" dirty="0"/>
              <a:t>Maths/ Science/ English equivalents.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4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3124-9E1A-E5DC-6673-0744B299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Outcomes and 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52029-E09C-896C-1FD4-DC1672A6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High qualification and progression rates (130-150 students per Trimester).</a:t>
            </a:r>
          </a:p>
          <a:p>
            <a:r>
              <a:rPr lang="en-GB" sz="3200" dirty="0"/>
              <a:t> Strong local workforce retention.</a:t>
            </a:r>
          </a:p>
          <a:p>
            <a:r>
              <a:rPr lang="en-GB" sz="3200" dirty="0"/>
              <a:t>Supports career growth and confidence.</a:t>
            </a:r>
          </a:p>
          <a:p>
            <a:r>
              <a:rPr lang="en-GB" sz="3200" dirty="0"/>
              <a:t>Reduced attrition rates due to structured support.</a:t>
            </a:r>
          </a:p>
        </p:txBody>
      </p:sp>
    </p:spTree>
    <p:extLst>
      <p:ext uri="{BB962C8B-B14F-4D97-AF65-F5344CB8AC3E}">
        <p14:creationId xmlns:p14="http://schemas.microsoft.com/office/powerpoint/2010/main" val="184377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E181-93DF-7161-0010-09A3FF3D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Alternative Route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F33D-E1CE-2B43-A7C9-C50325674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Evening-based online format.</a:t>
            </a:r>
          </a:p>
          <a:p>
            <a:r>
              <a:rPr lang="en-GB" sz="3200" dirty="0"/>
              <a:t>Designed for students with work/caregiver responsibilities.</a:t>
            </a:r>
          </a:p>
          <a:p>
            <a:r>
              <a:rPr lang="en-GB" sz="3200" dirty="0"/>
              <a:t> Helped address gender disparity in healthcare programmes.</a:t>
            </a:r>
          </a:p>
          <a:p>
            <a:r>
              <a:rPr lang="en-GB" sz="3200" dirty="0"/>
              <a:t> High success rates with students meeting degree entry requirements.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91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67876-5E8D-9E3B-A423-55D1291E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Takeaways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0A328-78BA-4B07-D545-B3D5760E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1. Invest in leadership and programme consistency.</a:t>
            </a:r>
          </a:p>
          <a:p>
            <a:pPr marL="0" indent="0">
              <a:buNone/>
            </a:pPr>
            <a:r>
              <a:rPr lang="en-GB" sz="3200" dirty="0"/>
              <a:t>2. Remove barriers for non-traditional learners.</a:t>
            </a:r>
          </a:p>
          <a:p>
            <a:pPr marL="0" indent="0">
              <a:buNone/>
            </a:pPr>
            <a:r>
              <a:rPr lang="en-GB" sz="3200" dirty="0"/>
              <a:t>3. Use marketing to attract diverse applicants.</a:t>
            </a:r>
          </a:p>
          <a:p>
            <a:pPr marL="0" indent="0">
              <a:buNone/>
            </a:pPr>
            <a:r>
              <a:rPr lang="en-GB" sz="3200" dirty="0"/>
              <a:t>4. Prioritise student feedback for improvement.</a:t>
            </a:r>
          </a:p>
          <a:p>
            <a:pPr marL="0" indent="0">
              <a:buNone/>
            </a:pPr>
            <a:r>
              <a:rPr lang="en-GB" sz="3200" dirty="0"/>
              <a:t>5. Develop a sustainable local workforce.</a:t>
            </a:r>
          </a:p>
          <a:p>
            <a:pPr marL="0" indent="0">
              <a:buNone/>
            </a:pPr>
            <a:r>
              <a:rPr lang="en-GB" sz="3200" dirty="0"/>
              <a:t>6. Collaborate with other institutions.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6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E39D-7CE8-55D4-2CF1-5B8009239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52F4C-09E9-C754-CAB3-431DB25B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Widening participation is key for healthcare workforce development.</a:t>
            </a:r>
          </a:p>
          <a:p>
            <a:r>
              <a:rPr lang="en-GB" sz="3200" dirty="0"/>
              <a:t>The University Certificate Programme at Hull is an inclusive, replicable model.</a:t>
            </a:r>
          </a:p>
          <a:p>
            <a:r>
              <a:rPr lang="en-GB" sz="3200" dirty="0"/>
              <a:t>A commitment to accessibility, support, and flexibility ensures success.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0629"/>
      </p:ext>
    </p:extLst>
  </p:cSld>
  <p:clrMapOvr>
    <a:masterClrMapping/>
  </p:clrMapOvr>
</p:sld>
</file>

<file path=ppt/theme/theme1.xml><?xml version="1.0" encoding="utf-8"?>
<a:theme xmlns:a="http://schemas.openxmlformats.org/drawingml/2006/main" name="PPT TEMPLATE 2024">
  <a:themeElements>
    <a:clrScheme name="Uni of Hull 2024">
      <a:dk1>
        <a:srgbClr val="0E1647"/>
      </a:dk1>
      <a:lt1>
        <a:srgbClr val="FFFFFF"/>
      </a:lt1>
      <a:dk2>
        <a:srgbClr val="D7F777"/>
      </a:dk2>
      <a:lt2>
        <a:srgbClr val="1D4CF2"/>
      </a:lt2>
      <a:accent1>
        <a:srgbClr val="82DAF3"/>
      </a:accent1>
      <a:accent2>
        <a:srgbClr val="F5B6DC"/>
      </a:accent2>
      <a:accent3>
        <a:srgbClr val="79E3CA"/>
      </a:accent3>
      <a:accent4>
        <a:srgbClr val="FFC779"/>
      </a:accent4>
      <a:accent5>
        <a:srgbClr val="A8A3EE"/>
      </a:accent5>
      <a:accent6>
        <a:srgbClr val="FFFFFF"/>
      </a:accent6>
      <a:hlink>
        <a:srgbClr val="1D4CF2"/>
      </a:hlink>
      <a:folHlink>
        <a:srgbClr val="1D4CF2"/>
      </a:folHlink>
    </a:clrScheme>
    <a:fontScheme name="Test">
      <a:majorFont>
        <a:latin typeface="Signifier"/>
        <a:ea typeface=""/>
        <a:cs typeface=""/>
      </a:majorFont>
      <a:minorFont>
        <a:latin typeface="Suisse Int'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FB2E56A-F3AB-C249-A4D0-67C17EF8C09C}" vid="{C6912181-A4A6-AA40-A90B-3BA16738AE4E}"/>
    </a:ext>
  </a:extLst>
</a:theme>
</file>

<file path=docMetadata/LabelInfo.xml><?xml version="1.0" encoding="utf-8"?>
<clbl:labelList xmlns:clbl="http://schemas.microsoft.com/office/2020/mipLabelMetadata">
  <clbl:label id="{490a8197-7b83-4f10-89b9-83189be3835e}" enabled="0" method="" siteId="{490a8197-7b83-4f10-89b9-83189be3835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PPT TEMPLATE 2024</Template>
  <TotalTime>77</TotalTime>
  <Words>370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Signifier</vt:lpstr>
      <vt:lpstr>Suisse Int'l</vt:lpstr>
      <vt:lpstr>Wingdings</vt:lpstr>
      <vt:lpstr>PPT TEMPLATE 2024</vt:lpstr>
      <vt:lpstr>An alternative route: widening participation into higher education for prospective health and care professionals</vt:lpstr>
      <vt:lpstr>University Certificate in Health and Social Care Programme </vt:lpstr>
      <vt:lpstr>The Importance of Widening Participation</vt:lpstr>
      <vt:lpstr>‘Grow your own’</vt:lpstr>
      <vt:lpstr>University Certificate Programme: A Unique Approach</vt:lpstr>
      <vt:lpstr>Outcomes and Successes</vt:lpstr>
      <vt:lpstr>The Alternative Route Programme</vt:lpstr>
      <vt:lpstr>Key Takeaways &amp; Recommendations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Leonie Oxley</dc:creator>
  <cp:lastModifiedBy>Leonie Oxley</cp:lastModifiedBy>
  <cp:revision>5</cp:revision>
  <dcterms:created xsi:type="dcterms:W3CDTF">2025-03-14T10:52:06Z</dcterms:created>
  <dcterms:modified xsi:type="dcterms:W3CDTF">2025-03-18T13:56:50Z</dcterms:modified>
</cp:coreProperties>
</file>